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82" r:id="rId6"/>
    <p:sldId id="283" r:id="rId7"/>
    <p:sldId id="261" r:id="rId8"/>
    <p:sldId id="284" r:id="rId9"/>
    <p:sldId id="262" r:id="rId10"/>
    <p:sldId id="264" r:id="rId11"/>
    <p:sldId id="285" r:id="rId12"/>
    <p:sldId id="265" r:id="rId13"/>
    <p:sldId id="266" r:id="rId14"/>
    <p:sldId id="267" r:id="rId15"/>
    <p:sldId id="268" r:id="rId16"/>
    <p:sldId id="277" r:id="rId17"/>
    <p:sldId id="278" r:id="rId18"/>
    <p:sldId id="286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605820F-24E8-4F5C-9BD2-CE751A62AF2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0119BC6-6A68-433C-9E4B-AAD7E803C0E2}" type="datetimeFigureOut">
              <a:rPr lang="ru-RU" smtClean="0"/>
              <a:t>17.04.2020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ak.minobrnauki.gov.ru/uploader/loader?type=19&amp;name=3344114001&amp;f=273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6049" y="764704"/>
            <a:ext cx="7690048" cy="4166319"/>
          </a:xfrm>
        </p:spPr>
        <p:txBody>
          <a:bodyPr/>
          <a:lstStyle/>
          <a:p>
            <a:pPr algn="ctr"/>
            <a:r>
              <a:rPr lang="ru-RU" sz="5000" b="1" dirty="0" smtClean="0"/>
              <a:t>Онлайн-семинар «Основные требования </a:t>
            </a:r>
            <a:r>
              <a:rPr lang="ru-RU" sz="5000" b="1" dirty="0"/>
              <a:t>к публикациям </a:t>
            </a:r>
            <a:r>
              <a:rPr lang="ru-RU" sz="5000" b="1" dirty="0" smtClean="0"/>
              <a:t>преподавателей и докторантов»</a:t>
            </a:r>
            <a:endParaRPr lang="ru-RU" sz="5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6049" y="5085184"/>
            <a:ext cx="6461760" cy="1066800"/>
          </a:xfrm>
        </p:spPr>
        <p:txBody>
          <a:bodyPr>
            <a:normAutofit/>
          </a:bodyPr>
          <a:lstStyle/>
          <a:p>
            <a:r>
              <a:rPr lang="ru-RU" b="1" dirty="0"/>
              <a:t>Улыбышев </a:t>
            </a:r>
            <a:r>
              <a:rPr lang="ru-RU" b="1" dirty="0" smtClean="0"/>
              <a:t>Дмитрий Николаевич</a:t>
            </a:r>
            <a:endParaRPr lang="ru-RU" b="1" dirty="0"/>
          </a:p>
          <a:p>
            <a:r>
              <a:rPr lang="ru-RU" dirty="0"/>
              <a:t>к.э.н., </a:t>
            </a:r>
            <a:r>
              <a:rPr lang="ru-RU" dirty="0" smtClean="0"/>
              <a:t>доцент кафедры экономики и предпринимательства КЭУК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4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/>
              <a:t>Журналы, рекомендованные ККСОН МОН РК для публикации основных результатов научных </a:t>
            </a:r>
            <a:r>
              <a:rPr lang="ru-RU" sz="2200" dirty="0" smtClean="0"/>
              <a:t>исследований, например, по экономике, </a:t>
            </a:r>
            <a:r>
              <a:rPr lang="ru-RU" sz="2200" dirty="0"/>
              <a:t>включают в себя следующие: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525172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Вестник Национальной инженерной академии Республики Казахстан. 10.07.2012 г. №1082</a:t>
            </a:r>
          </a:p>
          <a:p>
            <a:endParaRPr lang="ru-RU" dirty="0"/>
          </a:p>
          <a:p>
            <a:r>
              <a:rPr lang="ru-RU" dirty="0"/>
              <a:t>Казахстан – Спектр (КИСИ). 10.07.2012 г. №1082</a:t>
            </a:r>
          </a:p>
          <a:p>
            <a:endParaRPr lang="ru-RU" dirty="0"/>
          </a:p>
          <a:p>
            <a:r>
              <a:rPr lang="ru-RU" dirty="0"/>
              <a:t>Экономика и статистика. 10.07.2012 г. № 1082</a:t>
            </a:r>
          </a:p>
          <a:p>
            <a:endParaRPr lang="ru-RU" dirty="0"/>
          </a:p>
          <a:p>
            <a:r>
              <a:rPr lang="ru-RU" dirty="0"/>
              <a:t>Экономика: стратегия и практика. 10.07.2012 г. № 1082</a:t>
            </a:r>
          </a:p>
          <a:p>
            <a:pPr marL="11430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Казахский экономический вестник. 10.07.2012 г. № 1082</a:t>
            </a:r>
          </a:p>
          <a:p>
            <a:pPr marL="11430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Вестник </a:t>
            </a:r>
            <a:r>
              <a:rPr lang="ru-RU" dirty="0" err="1"/>
              <a:t>КазНУ</a:t>
            </a:r>
            <a:r>
              <a:rPr lang="ru-RU" dirty="0"/>
              <a:t>. Серия экономическая. 22.11.2012 г. № 1544</a:t>
            </a:r>
          </a:p>
          <a:p>
            <a:pPr marL="11430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Проблемы </a:t>
            </a:r>
            <a:r>
              <a:rPr lang="ru-RU" dirty="0" err="1"/>
              <a:t>агрорынка</a:t>
            </a:r>
            <a:r>
              <a:rPr lang="ru-RU" dirty="0"/>
              <a:t>. 27.12.2012 г.№1735</a:t>
            </a:r>
          </a:p>
          <a:p>
            <a:endParaRPr lang="ru-RU" dirty="0"/>
          </a:p>
          <a:p>
            <a:r>
              <a:rPr lang="ru-RU" dirty="0"/>
              <a:t>Вестник Карагандинского университета (серия экономика). 15.03.2013 г. № 532</a:t>
            </a:r>
          </a:p>
          <a:p>
            <a:endParaRPr lang="ru-RU" dirty="0"/>
          </a:p>
          <a:p>
            <a:r>
              <a:rPr lang="ru-RU" dirty="0"/>
              <a:t>Вестник университета «Туран». 30.05.2013 ж. №894</a:t>
            </a:r>
          </a:p>
          <a:p>
            <a:endParaRPr lang="ru-RU" dirty="0"/>
          </a:p>
          <a:p>
            <a:r>
              <a:rPr lang="en-US" dirty="0"/>
              <a:t>Central Asian Economic </a:t>
            </a:r>
            <a:r>
              <a:rPr lang="en-US" dirty="0" smtClean="0"/>
              <a:t>Review. </a:t>
            </a:r>
            <a:r>
              <a:rPr lang="ru-RU" dirty="0"/>
              <a:t>05.03.2014 г.№412. </a:t>
            </a:r>
            <a:r>
              <a:rPr lang="ru-RU" dirty="0" smtClean="0"/>
              <a:t>Название </a:t>
            </a:r>
            <a:r>
              <a:rPr lang="ru-RU" dirty="0"/>
              <a:t>изменено 14.08.2017 г. №1193</a:t>
            </a:r>
          </a:p>
          <a:p>
            <a:pPr marL="11430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Статистика, учет и аудит. 17.10.2016 г. № </a:t>
            </a:r>
            <a:r>
              <a:rPr lang="ru-RU" dirty="0" smtClean="0"/>
              <a:t>1027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53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/>
              <a:t>Журналы, рекомендованные ККСОН МОН РК для публикации основных результатов научных исследований, </a:t>
            </a:r>
            <a:r>
              <a:rPr lang="ru-RU" sz="2200" b="1" dirty="0" smtClean="0"/>
              <a:t>также</a:t>
            </a:r>
            <a:r>
              <a:rPr lang="ru-RU" sz="2200" dirty="0" smtClean="0"/>
              <a:t> включают </a:t>
            </a:r>
            <a:r>
              <a:rPr lang="ru-RU" sz="2200" dirty="0"/>
              <a:t>в себя следующие: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все </a:t>
            </a:r>
            <a:r>
              <a:rPr lang="ru-RU" dirty="0"/>
              <a:t>издания Национальной академии наук Республики Казахстан;</a:t>
            </a:r>
          </a:p>
          <a:p>
            <a:pPr lvl="0"/>
            <a:r>
              <a:rPr lang="ru-RU" dirty="0"/>
              <a:t>научные журналы перечня ВАК Российской </a:t>
            </a:r>
            <a:r>
              <a:rPr lang="ru-RU" dirty="0" smtClean="0"/>
              <a:t>Федерации (например, вот такая ссылка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vak.minobrnauki.gov.ru/uploader/loader?type=19&amp;name=3344114001&amp;f=2738</a:t>
            </a:r>
            <a:r>
              <a:rPr lang="ru-RU" dirty="0" smtClean="0"/>
              <a:t> , всего в списке </a:t>
            </a:r>
            <a:r>
              <a:rPr lang="ru-RU" b="1" dirty="0" smtClean="0"/>
              <a:t>2338(!)</a:t>
            </a:r>
            <a:r>
              <a:rPr lang="ru-RU" dirty="0" smtClean="0"/>
              <a:t> изданий);</a:t>
            </a:r>
            <a:endParaRPr lang="ru-RU" dirty="0"/>
          </a:p>
          <a:p>
            <a:pPr lvl="0"/>
            <a:r>
              <a:rPr lang="ru-RU" dirty="0"/>
              <a:t>журналы национальных академий наук стран СНГ;</a:t>
            </a:r>
          </a:p>
          <a:p>
            <a:pPr lvl="0"/>
            <a:r>
              <a:rPr lang="ru-RU" dirty="0"/>
              <a:t>охранные документы на объекты интеллектуальной собственности;</a:t>
            </a:r>
          </a:p>
          <a:p>
            <a:pPr lvl="0"/>
            <a:r>
              <a:rPr lang="ru-RU" dirty="0"/>
              <a:t>монографии (монографии могут публиковаться в любых издательствах, должны иметь ISBN, рекомендации ученых советов организаций, рецензии двух докторов наук, объем - не менее 5 </a:t>
            </a:r>
            <a:r>
              <a:rPr lang="ru-RU" dirty="0" err="1"/>
              <a:t>п.л</a:t>
            </a:r>
            <a:r>
              <a:rPr lang="ru-RU" dirty="0"/>
              <a:t>., тираж – не менее 500 экземпляров.).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73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/>
              <a:t>Все статьи должны соответствовать области наук, в которой претендент собирается получить ученое звание. Вот описание групп наук для </a:t>
            </a:r>
            <a:r>
              <a:rPr lang="ru-RU" sz="2200" dirty="0" smtClean="0"/>
              <a:t> </a:t>
            </a:r>
            <a:r>
              <a:rPr lang="ru-RU" sz="2200" dirty="0" err="1" smtClean="0"/>
              <a:t>Скопуса</a:t>
            </a:r>
            <a:r>
              <a:rPr lang="ru-RU" sz="2200" dirty="0"/>
              <a:t>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559324"/>
              </p:ext>
            </p:extLst>
          </p:nvPr>
        </p:nvGraphicFramePr>
        <p:xfrm>
          <a:off x="457200" y="1484785"/>
          <a:ext cx="7620000" cy="5266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4337"/>
                <a:gridCol w="5875663"/>
              </a:tblGrid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Code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Description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1000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Multidisciplinary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1100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Agricultural and Biological Sciences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1200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err="1">
                          <a:effectLst/>
                        </a:rPr>
                        <a:t>Arts</a:t>
                      </a:r>
                      <a:r>
                        <a:rPr lang="ru-RU" sz="1700" b="1" dirty="0">
                          <a:effectLst/>
                        </a:rPr>
                        <a:t> </a:t>
                      </a:r>
                      <a:r>
                        <a:rPr lang="ru-RU" sz="1700" b="1" dirty="0" err="1">
                          <a:effectLst/>
                        </a:rPr>
                        <a:t>and</a:t>
                      </a:r>
                      <a:r>
                        <a:rPr lang="ru-RU" sz="1700" b="1" dirty="0">
                          <a:effectLst/>
                        </a:rPr>
                        <a:t> </a:t>
                      </a:r>
                      <a:r>
                        <a:rPr lang="ru-RU" sz="1700" b="1" dirty="0" err="1">
                          <a:effectLst/>
                        </a:rPr>
                        <a:t>Humanities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9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1300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Biochemistry, Genetics and Molecular Biology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1400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</a:rPr>
                        <a:t>Business, Management and Accounting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1500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Chemical</a:t>
                      </a:r>
                      <a:r>
                        <a:rPr lang="ru-RU" sz="1700" dirty="0">
                          <a:effectLst/>
                        </a:rPr>
                        <a:t> </a:t>
                      </a:r>
                      <a:r>
                        <a:rPr lang="ru-RU" sz="1700" dirty="0" err="1">
                          <a:effectLst/>
                        </a:rPr>
                        <a:t>Engineering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1600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Chemistry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1700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Computer</a:t>
                      </a:r>
                      <a:r>
                        <a:rPr lang="ru-RU" sz="1700" dirty="0">
                          <a:effectLst/>
                        </a:rPr>
                        <a:t> </a:t>
                      </a:r>
                      <a:r>
                        <a:rPr lang="ru-RU" sz="1700" dirty="0" err="1">
                          <a:effectLst/>
                        </a:rPr>
                        <a:t>Science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1800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Decision</a:t>
                      </a:r>
                      <a:r>
                        <a:rPr lang="ru-RU" sz="1700" dirty="0">
                          <a:effectLst/>
                        </a:rPr>
                        <a:t> </a:t>
                      </a:r>
                      <a:r>
                        <a:rPr lang="ru-RU" sz="1700" dirty="0" err="1">
                          <a:effectLst/>
                        </a:rPr>
                        <a:t>Sciences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1900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Earth and Planetary Sciences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2000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</a:rPr>
                        <a:t>Economics, Econometrics and Finance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…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…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3300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err="1">
                          <a:effectLst/>
                        </a:rPr>
                        <a:t>Social</a:t>
                      </a:r>
                      <a:r>
                        <a:rPr lang="ru-RU" sz="1700" b="1" dirty="0">
                          <a:effectLst/>
                        </a:rPr>
                        <a:t> </a:t>
                      </a:r>
                      <a:r>
                        <a:rPr lang="ru-RU" sz="1700" b="1" dirty="0" err="1">
                          <a:effectLst/>
                        </a:rPr>
                        <a:t>Sciences</a:t>
                      </a:r>
                      <a:endParaRPr lang="ru-RU" sz="17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3400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Veterinary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3500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Dentistry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3600</a:t>
                      </a:r>
                      <a:endParaRPr lang="ru-RU" sz="1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11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effectLst/>
                        </a:rPr>
                        <a:t>Health</a:t>
                      </a:r>
                      <a:r>
                        <a:rPr lang="ru-RU" sz="1700" dirty="0">
                          <a:effectLst/>
                        </a:rPr>
                        <a:t> </a:t>
                      </a:r>
                      <a:r>
                        <a:rPr lang="ru-RU" sz="1700" dirty="0" err="1">
                          <a:effectLst/>
                        </a:rPr>
                        <a:t>Professions</a:t>
                      </a:r>
                      <a:endParaRPr lang="ru-RU" sz="1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09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/>
              <a:t>Не видите свою отрасль науки?</a:t>
            </a:r>
            <a:br>
              <a:rPr lang="ru-RU" sz="2200" dirty="0"/>
            </a:br>
            <a:r>
              <a:rPr lang="ru-RU" sz="2200" dirty="0"/>
              <a:t>Значит, она входит внутрь одной из групп. Например, группа 3300 «</a:t>
            </a:r>
            <a:r>
              <a:rPr lang="ru-RU" sz="2200" dirty="0" err="1"/>
              <a:t>Social</a:t>
            </a:r>
            <a:r>
              <a:rPr lang="ru-RU" sz="2200" dirty="0"/>
              <a:t> </a:t>
            </a:r>
            <a:r>
              <a:rPr lang="ru-RU" sz="2200" dirty="0" err="1"/>
              <a:t>Sciences</a:t>
            </a:r>
            <a:r>
              <a:rPr lang="ru-RU" sz="2200" dirty="0"/>
              <a:t>» включает следующие группы</a:t>
            </a:r>
            <a:r>
              <a:rPr lang="ru-RU" sz="2200" dirty="0" smtClean="0"/>
              <a:t>: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09162"/>
              </p:ext>
            </p:extLst>
          </p:nvPr>
        </p:nvGraphicFramePr>
        <p:xfrm>
          <a:off x="457200" y="1700808"/>
          <a:ext cx="7620000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0057"/>
                <a:gridCol w="6409943"/>
              </a:tblGrid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Code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Social Sciences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3300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General Social Sciences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3301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Social Sciences (miscellaneous)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3302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Archaeology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3303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Development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3304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Education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…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…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3308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Law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3309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Library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and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Information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Sciences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3310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Linguistics</a:t>
                      </a:r>
                      <a:r>
                        <a:rPr lang="ru-RU" sz="1800" b="1" dirty="0">
                          <a:effectLst/>
                        </a:rPr>
                        <a:t> </a:t>
                      </a:r>
                      <a:r>
                        <a:rPr lang="ru-RU" sz="1800" b="1" dirty="0" err="1">
                          <a:effectLst/>
                        </a:rPr>
                        <a:t>and</a:t>
                      </a:r>
                      <a:r>
                        <a:rPr lang="ru-RU" sz="1800" b="1" dirty="0">
                          <a:effectLst/>
                        </a:rPr>
                        <a:t> </a:t>
                      </a:r>
                      <a:r>
                        <a:rPr lang="ru-RU" sz="1800" b="1" dirty="0" err="1">
                          <a:effectLst/>
                        </a:rPr>
                        <a:t>Language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3311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Safety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Research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3312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Sociology</a:t>
                      </a:r>
                      <a:r>
                        <a:rPr lang="ru-RU" sz="1800" b="1" dirty="0">
                          <a:effectLst/>
                        </a:rPr>
                        <a:t> </a:t>
                      </a:r>
                      <a:r>
                        <a:rPr lang="ru-RU" sz="1800" b="1" dirty="0" err="1">
                          <a:effectLst/>
                        </a:rPr>
                        <a:t>and</a:t>
                      </a:r>
                      <a:r>
                        <a:rPr lang="ru-RU" sz="1800" b="1" dirty="0">
                          <a:effectLst/>
                        </a:rPr>
                        <a:t> </a:t>
                      </a:r>
                      <a:r>
                        <a:rPr lang="ru-RU" sz="1800" b="1" dirty="0" err="1">
                          <a:effectLst/>
                        </a:rPr>
                        <a:t>Political</a:t>
                      </a:r>
                      <a:r>
                        <a:rPr lang="ru-RU" sz="1800" b="1" dirty="0">
                          <a:effectLst/>
                        </a:rPr>
                        <a:t> </a:t>
                      </a:r>
                      <a:r>
                        <a:rPr lang="ru-RU" sz="1800" b="1" dirty="0" err="1">
                          <a:effectLst/>
                        </a:rPr>
                        <a:t>Science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…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…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3321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Public</a:t>
                      </a:r>
                      <a:r>
                        <a:rPr lang="ru-RU" sz="1800" b="1" dirty="0">
                          <a:effectLst/>
                        </a:rPr>
                        <a:t> </a:t>
                      </a:r>
                      <a:r>
                        <a:rPr lang="ru-RU" sz="1800" b="1" dirty="0" err="1">
                          <a:effectLst/>
                        </a:rPr>
                        <a:t>Administration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  <a:tr h="24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3322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ctr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Urban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Studies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334" marR="6833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782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dirty="0" smtClean="0"/>
              <a:t>Коллеги, всегда проверяйте: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620000" cy="5400600"/>
          </a:xfrm>
        </p:spPr>
        <p:txBody>
          <a:bodyPr>
            <a:noAutofit/>
          </a:bodyPr>
          <a:lstStyle/>
          <a:p>
            <a:r>
              <a:rPr lang="ru-RU" sz="2300" dirty="0"/>
              <a:t>Статьи в международных рецензируемых научных журналах должны публиковаться только в текущих номерах, а не в </a:t>
            </a:r>
            <a:r>
              <a:rPr lang="ru-RU" sz="2300" dirty="0" smtClean="0"/>
              <a:t>специальных выпусках</a:t>
            </a:r>
            <a:r>
              <a:rPr lang="ru-RU" sz="2300" dirty="0"/>
              <a:t>!!!!</a:t>
            </a:r>
          </a:p>
          <a:p>
            <a:pPr marL="114300" indent="0">
              <a:buNone/>
            </a:pPr>
            <a:endParaRPr lang="ru-RU" sz="2300" dirty="0"/>
          </a:p>
          <a:p>
            <a:r>
              <a:rPr lang="ru-RU" sz="2300" dirty="0"/>
              <a:t>Прежде, чем отдать статью в журнал, который Вам советуют, проверьте, по каким кодам он числится в базе (иными словами, по каким отраслям наук </a:t>
            </a:r>
            <a:r>
              <a:rPr lang="ru-RU" sz="2300" dirty="0" smtClean="0"/>
              <a:t>индексируется). </a:t>
            </a:r>
            <a:r>
              <a:rPr lang="ru-RU" sz="2300" dirty="0"/>
              <a:t>В противном случае зря потратите время, усилия и, возможно, немалые деньги!</a:t>
            </a:r>
          </a:p>
          <a:p>
            <a:pPr marL="114300" indent="0">
              <a:buNone/>
            </a:pPr>
            <a:endParaRPr lang="ru-RU" sz="2300" dirty="0"/>
          </a:p>
          <a:p>
            <a:r>
              <a:rPr lang="ru-RU" sz="2300" dirty="0"/>
              <a:t>Это связано с тем, что если Вы хотите звание профессора экономики, то экспертные совет по экономике при </a:t>
            </a:r>
            <a:r>
              <a:rPr lang="ru-RU" sz="2300" dirty="0" smtClean="0"/>
              <a:t>МОН </a:t>
            </a:r>
            <a:r>
              <a:rPr lang="ru-RU" sz="2300" dirty="0"/>
              <a:t>РК Вам не засчитает статью, например, по металлургии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474768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dirty="0"/>
              <a:t>Коллеги, всегда проверяйте: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5616624"/>
          </a:xfrm>
        </p:spPr>
        <p:txBody>
          <a:bodyPr>
            <a:noAutofit/>
          </a:bodyPr>
          <a:lstStyle/>
          <a:p>
            <a:r>
              <a:rPr lang="ru-RU" sz="2000" dirty="0"/>
              <a:t>Или если Вы хотите звание профессора юриспруденции, Вам не засчитают статью по праву в случае, если журнал не </a:t>
            </a:r>
            <a:r>
              <a:rPr lang="ru-RU" sz="2000" dirty="0" err="1" smtClean="0"/>
              <a:t>рейтингуется</a:t>
            </a:r>
            <a:r>
              <a:rPr lang="ru-RU" sz="2000" dirty="0" smtClean="0"/>
              <a:t> </a:t>
            </a:r>
            <a:r>
              <a:rPr lang="ru-RU" sz="2000" dirty="0"/>
              <a:t>в базах данных по отрасли «Право» (т.е. статьи берут и публикуют, как правило за деньги, но в базы данных входят, например, по молекулярной биологии).</a:t>
            </a:r>
          </a:p>
          <a:p>
            <a:pPr marL="114300" indent="0">
              <a:buNone/>
            </a:pPr>
            <a:endParaRPr lang="ru-RU" sz="2000" dirty="0"/>
          </a:p>
          <a:p>
            <a:r>
              <a:rPr lang="ru-RU" sz="2000" dirty="0"/>
              <a:t>Но при этом экспертный совет </a:t>
            </a:r>
            <a:r>
              <a:rPr lang="ru-RU" sz="2000" dirty="0" smtClean="0"/>
              <a:t>МОН </a:t>
            </a:r>
            <a:r>
              <a:rPr lang="ru-RU" sz="2000" dirty="0"/>
              <a:t>РК может засчитать статью на стыке наук. Например, для ГМУ подходят журналы по экономике при условии соблюдения тематики на стыке экономики и ГМУ.</a:t>
            </a:r>
          </a:p>
          <a:p>
            <a:pPr marL="114300" indent="0">
              <a:buNone/>
            </a:pPr>
            <a:endParaRPr lang="ru-RU" sz="2000" dirty="0"/>
          </a:p>
          <a:p>
            <a:r>
              <a:rPr lang="ru-RU" sz="2000" dirty="0"/>
              <a:t>Статьи, опубликованные в несоответствующих новым требованиям по квартилям и </a:t>
            </a:r>
            <a:r>
              <a:rPr lang="ru-RU" sz="2000" dirty="0" err="1"/>
              <a:t>процентилям</a:t>
            </a:r>
            <a:r>
              <a:rPr lang="ru-RU" sz="2000" dirty="0"/>
              <a:t> журналах в базе </a:t>
            </a:r>
            <a:r>
              <a:rPr lang="ru-RU" sz="2000" dirty="0" err="1"/>
              <a:t>Web</a:t>
            </a:r>
            <a:r>
              <a:rPr lang="ru-RU" sz="2000" dirty="0"/>
              <a:t> </a:t>
            </a:r>
            <a:r>
              <a:rPr lang="ru-RU" sz="2000" dirty="0" err="1"/>
              <a:t>of</a:t>
            </a:r>
            <a:r>
              <a:rPr lang="ru-RU" sz="2000" dirty="0"/>
              <a:t> </a:t>
            </a:r>
            <a:r>
              <a:rPr lang="ru-RU" sz="2000" dirty="0" err="1"/>
              <a:t>Science</a:t>
            </a:r>
            <a:r>
              <a:rPr lang="ru-RU" sz="2000" dirty="0"/>
              <a:t> или в базе Scopus, теперь считаются как простые </a:t>
            </a:r>
            <a:r>
              <a:rPr lang="ru-RU" sz="2000" dirty="0" err="1"/>
              <a:t>ваковские</a:t>
            </a:r>
            <a:r>
              <a:rPr lang="ru-RU" sz="2000" dirty="0"/>
              <a:t> статьи.</a:t>
            </a:r>
          </a:p>
          <a:p>
            <a:pPr marL="114300" indent="0">
              <a:buNone/>
            </a:pPr>
            <a:endParaRPr lang="ru-RU" sz="2000" dirty="0"/>
          </a:p>
          <a:p>
            <a:r>
              <a:rPr lang="ru-RU" sz="2000" dirty="0"/>
              <a:t>Также помните, что все российские </a:t>
            </a:r>
            <a:r>
              <a:rPr lang="ru-RU" sz="2000" dirty="0" err="1"/>
              <a:t>ваковские</a:t>
            </a:r>
            <a:r>
              <a:rPr lang="ru-RU" sz="2000" dirty="0"/>
              <a:t> журналы входят в РИНЦ, но не все журналы РИНЦ </a:t>
            </a:r>
            <a:r>
              <a:rPr lang="ru-RU" sz="2000" dirty="0" err="1"/>
              <a:t>ваковские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711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endParaRPr lang="ru-RU" sz="3600" b="1" dirty="0" smtClean="0"/>
          </a:p>
          <a:p>
            <a:pPr marL="114300" indent="0" algn="just">
              <a:buNone/>
            </a:pPr>
            <a:r>
              <a:rPr lang="ru-RU" sz="3600" b="1" dirty="0" smtClean="0"/>
              <a:t>Второй элемент </a:t>
            </a:r>
            <a:r>
              <a:rPr lang="ru-RU" sz="3600" b="1" dirty="0"/>
              <a:t>произошедших изменений</a:t>
            </a:r>
            <a:r>
              <a:rPr lang="ru-RU" sz="3600" dirty="0"/>
              <a:t> – нововведения в части статей для выходящих на защиту докторантов. </a:t>
            </a:r>
            <a:endParaRPr lang="ru-RU" sz="3600" dirty="0" smtClean="0"/>
          </a:p>
          <a:p>
            <a:pPr marL="114300" indent="0" algn="just">
              <a:buNone/>
            </a:pPr>
            <a:endParaRPr lang="ru-RU" sz="3600" dirty="0"/>
          </a:p>
          <a:p>
            <a:pPr marL="114300" indent="0" algn="just">
              <a:buNone/>
            </a:pPr>
            <a:r>
              <a:rPr lang="ru-RU" sz="3600" dirty="0" smtClean="0"/>
              <a:t>Это </a:t>
            </a:r>
            <a:r>
              <a:rPr lang="ru-RU" sz="3600" dirty="0"/>
              <a:t>самая маленькая группа лиц, которых коснутся изменения, но, тем не менее, эти изменения достаточно серьезны.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51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33670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600" dirty="0"/>
              <a:t>Статьи в международных рецензируемых научных журналах учитываются в зависимости от направления подготовки, а именно:</a:t>
            </a:r>
          </a:p>
          <a:p>
            <a:r>
              <a:rPr lang="ru-RU" sz="1600" dirty="0"/>
              <a:t>      1) по направлениям подготовки </a:t>
            </a:r>
            <a:r>
              <a:rPr lang="ru-RU" sz="1600" dirty="0" smtClean="0"/>
              <a:t>кадров:  </a:t>
            </a:r>
            <a:r>
              <a:rPr lang="ru-RU" sz="1600" dirty="0"/>
              <a:t>8D05 Естественные науки, математика и статистика, 8D06 Информационно-коммуникационные технологии, 8D07 Инженерные, обрабатывающие и строительные отрасли, 8D08 Сельское хозяйство и биоресурсы, 8D09 Ветеринария, 8D10 Здравоохранение и социальное обеспечение (медицина), 8D11 Услуги </a:t>
            </a:r>
            <a:r>
              <a:rPr lang="ru-RU" sz="1600" dirty="0" smtClean="0"/>
              <a:t> - в </a:t>
            </a:r>
            <a:r>
              <a:rPr lang="ru-RU" sz="1600" dirty="0"/>
              <a:t>изданиях, имеющих ненулевой </a:t>
            </a:r>
            <a:r>
              <a:rPr lang="ru-RU" sz="1600" dirty="0" err="1"/>
              <a:t>импакт</a:t>
            </a:r>
            <a:r>
              <a:rPr lang="ru-RU" sz="1600" dirty="0"/>
              <a:t>-фактор по данным </a:t>
            </a:r>
            <a:r>
              <a:rPr lang="ru-RU" sz="1600" dirty="0" err="1"/>
              <a:t>Journal</a:t>
            </a:r>
            <a:r>
              <a:rPr lang="ru-RU" sz="1600" dirty="0"/>
              <a:t> </a:t>
            </a:r>
            <a:r>
              <a:rPr lang="ru-RU" sz="1600" dirty="0" err="1"/>
              <a:t>Citation</a:t>
            </a:r>
            <a:r>
              <a:rPr lang="ru-RU" sz="1600" dirty="0"/>
              <a:t> </a:t>
            </a:r>
            <a:r>
              <a:rPr lang="ru-RU" sz="1600" dirty="0" err="1"/>
              <a:t>Reports</a:t>
            </a:r>
            <a:r>
              <a:rPr lang="ru-RU" sz="1600" dirty="0"/>
              <a:t> (</a:t>
            </a:r>
            <a:r>
              <a:rPr lang="ru-RU" sz="1600" dirty="0" err="1"/>
              <a:t>Жорнал</a:t>
            </a:r>
            <a:r>
              <a:rPr lang="ru-RU" sz="1600" dirty="0"/>
              <a:t> </a:t>
            </a:r>
            <a:r>
              <a:rPr lang="ru-RU" sz="1600" dirty="0" err="1"/>
              <a:t>Цитэйшэн</a:t>
            </a:r>
            <a:r>
              <a:rPr lang="ru-RU" sz="1600" dirty="0"/>
              <a:t> </a:t>
            </a:r>
            <a:r>
              <a:rPr lang="ru-RU" sz="1600" dirty="0" err="1"/>
              <a:t>Репортс</a:t>
            </a:r>
            <a:r>
              <a:rPr lang="ru-RU" sz="1600" dirty="0"/>
              <a:t>) компании </a:t>
            </a:r>
            <a:r>
              <a:rPr lang="ru-RU" sz="1600" dirty="0" err="1"/>
              <a:t>Clarivate</a:t>
            </a:r>
            <a:r>
              <a:rPr lang="ru-RU" sz="1600" dirty="0"/>
              <a:t> </a:t>
            </a:r>
            <a:r>
              <a:rPr lang="ru-RU" sz="1600" dirty="0" err="1"/>
              <a:t>Analytics</a:t>
            </a:r>
            <a:r>
              <a:rPr lang="ru-RU" sz="1600" dirty="0"/>
              <a:t> (</a:t>
            </a:r>
            <a:r>
              <a:rPr lang="ru-RU" sz="1600" dirty="0" err="1"/>
              <a:t>Кларивэйт</a:t>
            </a:r>
            <a:r>
              <a:rPr lang="ru-RU" sz="1600" dirty="0"/>
              <a:t> </a:t>
            </a:r>
            <a:r>
              <a:rPr lang="ru-RU" sz="1600" dirty="0" err="1"/>
              <a:t>Аналитикс</a:t>
            </a:r>
            <a:r>
              <a:rPr lang="ru-RU" sz="1600" dirty="0"/>
              <a:t>) или в изданиях, имеющих в базе данных </a:t>
            </a:r>
            <a:r>
              <a:rPr lang="ru-RU" sz="1600" dirty="0" err="1"/>
              <a:t>Scopus</a:t>
            </a:r>
            <a:r>
              <a:rPr lang="ru-RU" sz="1600" dirty="0"/>
              <a:t> (</a:t>
            </a:r>
            <a:r>
              <a:rPr lang="ru-RU" sz="1600" dirty="0" err="1"/>
              <a:t>Скопус</a:t>
            </a:r>
            <a:r>
              <a:rPr lang="ru-RU" sz="1600" dirty="0"/>
              <a:t>) показатель </a:t>
            </a:r>
            <a:r>
              <a:rPr lang="ru-RU" sz="1600" dirty="0" err="1"/>
              <a:t>процентиль</a:t>
            </a:r>
            <a:r>
              <a:rPr lang="ru-RU" sz="1600" dirty="0"/>
              <a:t> по </a:t>
            </a:r>
            <a:r>
              <a:rPr lang="ru-RU" sz="1600" dirty="0" err="1"/>
              <a:t>CiteScore</a:t>
            </a:r>
            <a:r>
              <a:rPr lang="ru-RU" sz="1600" dirty="0"/>
              <a:t> (</a:t>
            </a:r>
            <a:r>
              <a:rPr lang="ru-RU" sz="1600" dirty="0" err="1"/>
              <a:t>СайтСкор</a:t>
            </a:r>
            <a:r>
              <a:rPr lang="ru-RU" sz="1600" dirty="0"/>
              <a:t>) </a:t>
            </a:r>
            <a:r>
              <a:rPr lang="ru-RU" sz="1600" b="1" dirty="0"/>
              <a:t>не менее 25 хотя бы по одной из научных областей, соответствующих содержанию диссертации</a:t>
            </a:r>
            <a:r>
              <a:rPr lang="ru-RU" sz="1600" dirty="0"/>
              <a:t> или входящих в базы данных </a:t>
            </a:r>
            <a:r>
              <a:rPr lang="ru-RU" sz="1600" dirty="0" err="1"/>
              <a:t>zbMath</a:t>
            </a:r>
            <a:r>
              <a:rPr lang="ru-RU" sz="1600" dirty="0"/>
              <a:t> (</a:t>
            </a:r>
            <a:r>
              <a:rPr lang="ru-RU" sz="1600" dirty="0" err="1"/>
              <a:t>збМат</a:t>
            </a:r>
            <a:r>
              <a:rPr lang="ru-RU" sz="1600" dirty="0"/>
              <a:t>), </a:t>
            </a:r>
            <a:r>
              <a:rPr lang="ru-RU" sz="1600" dirty="0" err="1"/>
              <a:t>MathScinet</a:t>
            </a:r>
            <a:r>
              <a:rPr lang="ru-RU" sz="1600" dirty="0"/>
              <a:t> (</a:t>
            </a:r>
            <a:r>
              <a:rPr lang="ru-RU" sz="1600" dirty="0" err="1"/>
              <a:t>МатСкайнет</a:t>
            </a:r>
            <a:r>
              <a:rPr lang="ru-RU" sz="1600" dirty="0"/>
              <a:t>), </a:t>
            </a:r>
            <a:r>
              <a:rPr lang="ru-RU" sz="1600" dirty="0" err="1"/>
              <a:t>Astrophysical</a:t>
            </a:r>
            <a:r>
              <a:rPr lang="ru-RU" sz="1600" dirty="0"/>
              <a:t> </a:t>
            </a:r>
            <a:r>
              <a:rPr lang="ru-RU" sz="1600" dirty="0" err="1"/>
              <a:t>journal</a:t>
            </a:r>
            <a:r>
              <a:rPr lang="ru-RU" sz="1600" dirty="0"/>
              <a:t> (</a:t>
            </a:r>
            <a:r>
              <a:rPr lang="ru-RU" sz="1600" dirty="0" err="1"/>
              <a:t>Астрофизикал</a:t>
            </a:r>
            <a:r>
              <a:rPr lang="ru-RU" sz="1600" dirty="0"/>
              <a:t> </a:t>
            </a:r>
            <a:r>
              <a:rPr lang="ru-RU" sz="1600" dirty="0" err="1"/>
              <a:t>жорнал</a:t>
            </a:r>
            <a:r>
              <a:rPr lang="ru-RU" sz="1600" dirty="0"/>
              <a:t>);</a:t>
            </a:r>
          </a:p>
          <a:p>
            <a:r>
              <a:rPr lang="ru-RU" sz="1600" dirty="0"/>
              <a:t>      2) для остальных направлений подготовки кадров в изданиях, имеющих ненулевой </a:t>
            </a:r>
            <a:r>
              <a:rPr lang="ru-RU" sz="1600" dirty="0" err="1"/>
              <a:t>импакт</a:t>
            </a:r>
            <a:r>
              <a:rPr lang="ru-RU" sz="1600" dirty="0"/>
              <a:t>-фактор по данным </a:t>
            </a:r>
            <a:r>
              <a:rPr lang="ru-RU" sz="1600" dirty="0" err="1"/>
              <a:t>Journal</a:t>
            </a:r>
            <a:r>
              <a:rPr lang="ru-RU" sz="1600" dirty="0"/>
              <a:t> </a:t>
            </a:r>
            <a:r>
              <a:rPr lang="ru-RU" sz="1600" dirty="0" err="1"/>
              <a:t>Citation</a:t>
            </a:r>
            <a:r>
              <a:rPr lang="ru-RU" sz="1600" dirty="0"/>
              <a:t> </a:t>
            </a:r>
            <a:r>
              <a:rPr lang="ru-RU" sz="1600" dirty="0" err="1"/>
              <a:t>Reports</a:t>
            </a:r>
            <a:r>
              <a:rPr lang="ru-RU" sz="1600" dirty="0"/>
              <a:t> (</a:t>
            </a:r>
            <a:r>
              <a:rPr lang="ru-RU" sz="1600" dirty="0" err="1"/>
              <a:t>Жорнал</a:t>
            </a:r>
            <a:r>
              <a:rPr lang="ru-RU" sz="1600" dirty="0"/>
              <a:t> </a:t>
            </a:r>
            <a:r>
              <a:rPr lang="ru-RU" sz="1600" dirty="0" err="1"/>
              <a:t>Цитэйшэн</a:t>
            </a:r>
            <a:r>
              <a:rPr lang="ru-RU" sz="1600" dirty="0"/>
              <a:t> </a:t>
            </a:r>
            <a:r>
              <a:rPr lang="ru-RU" sz="1600" dirty="0" err="1"/>
              <a:t>Репортс</a:t>
            </a:r>
            <a:r>
              <a:rPr lang="ru-RU" sz="1600" dirty="0"/>
              <a:t>) компании </a:t>
            </a:r>
            <a:r>
              <a:rPr lang="ru-RU" sz="1600" dirty="0" err="1"/>
              <a:t>Clarivate</a:t>
            </a:r>
            <a:r>
              <a:rPr lang="ru-RU" sz="1600" dirty="0"/>
              <a:t> </a:t>
            </a:r>
            <a:r>
              <a:rPr lang="ru-RU" sz="1600" dirty="0" err="1"/>
              <a:t>Analytics</a:t>
            </a:r>
            <a:r>
              <a:rPr lang="ru-RU" sz="1600" dirty="0"/>
              <a:t> (</a:t>
            </a:r>
            <a:r>
              <a:rPr lang="ru-RU" sz="1600" dirty="0" err="1"/>
              <a:t>Кларивэйт</a:t>
            </a:r>
            <a:r>
              <a:rPr lang="ru-RU" sz="1600" dirty="0"/>
              <a:t> </a:t>
            </a:r>
            <a:r>
              <a:rPr lang="ru-RU" sz="1600" dirty="0" err="1"/>
              <a:t>Аналитикс</a:t>
            </a:r>
            <a:r>
              <a:rPr lang="ru-RU" sz="1600" dirty="0"/>
              <a:t>) или индексируемых в базе данных </a:t>
            </a:r>
            <a:r>
              <a:rPr lang="ru-RU" sz="1600" dirty="0" err="1"/>
              <a:t>Web</a:t>
            </a:r>
            <a:r>
              <a:rPr lang="ru-RU" sz="1600" dirty="0"/>
              <a:t> </a:t>
            </a:r>
            <a:r>
              <a:rPr lang="ru-RU" sz="1600" dirty="0" err="1"/>
              <a:t>of</a:t>
            </a:r>
            <a:r>
              <a:rPr lang="ru-RU" sz="1600" dirty="0"/>
              <a:t> </a:t>
            </a:r>
            <a:r>
              <a:rPr lang="ru-RU" sz="1600" dirty="0" err="1"/>
              <a:t>Science</a:t>
            </a:r>
            <a:r>
              <a:rPr lang="ru-RU" sz="1600" dirty="0"/>
              <a:t> </a:t>
            </a:r>
            <a:r>
              <a:rPr lang="ru-RU" sz="1600" dirty="0" err="1"/>
              <a:t>Core</a:t>
            </a:r>
            <a:r>
              <a:rPr lang="ru-RU" sz="1600" dirty="0"/>
              <a:t> </a:t>
            </a:r>
            <a:r>
              <a:rPr lang="ru-RU" sz="1600" dirty="0" err="1"/>
              <a:t>Collection</a:t>
            </a:r>
            <a:r>
              <a:rPr lang="ru-RU" sz="1600" dirty="0"/>
              <a:t> (</a:t>
            </a:r>
            <a:r>
              <a:rPr lang="ru-RU" sz="1600" dirty="0" err="1"/>
              <a:t>Вэб</a:t>
            </a:r>
            <a:r>
              <a:rPr lang="ru-RU" sz="1600" dirty="0"/>
              <a:t> оф </a:t>
            </a:r>
            <a:r>
              <a:rPr lang="ru-RU" sz="1600" dirty="0" err="1"/>
              <a:t>Сайнс</a:t>
            </a:r>
            <a:r>
              <a:rPr lang="ru-RU" sz="1600" dirty="0"/>
              <a:t> Кор </a:t>
            </a:r>
            <a:r>
              <a:rPr lang="ru-RU" sz="1600" dirty="0" err="1"/>
              <a:t>Коллекшн</a:t>
            </a:r>
            <a:r>
              <a:rPr lang="ru-RU" sz="1600" dirty="0"/>
              <a:t>) (разделы </a:t>
            </a:r>
            <a:r>
              <a:rPr lang="ru-RU" sz="1600" dirty="0" err="1"/>
              <a:t>Arts</a:t>
            </a:r>
            <a:r>
              <a:rPr lang="ru-RU" sz="1600" dirty="0"/>
              <a:t> </a:t>
            </a:r>
            <a:r>
              <a:rPr lang="ru-RU" sz="1600" dirty="0" err="1"/>
              <a:t>and</a:t>
            </a:r>
            <a:r>
              <a:rPr lang="ru-RU" sz="1600" dirty="0"/>
              <a:t> </a:t>
            </a:r>
            <a:r>
              <a:rPr lang="ru-RU" sz="1600" dirty="0" err="1"/>
              <a:t>Humanities</a:t>
            </a:r>
            <a:r>
              <a:rPr lang="ru-RU" sz="1600" dirty="0"/>
              <a:t> </a:t>
            </a:r>
            <a:r>
              <a:rPr lang="ru-RU" sz="1600" dirty="0" err="1"/>
              <a:t>Citation</a:t>
            </a:r>
            <a:r>
              <a:rPr lang="ru-RU" sz="1600" dirty="0"/>
              <a:t> </a:t>
            </a:r>
            <a:r>
              <a:rPr lang="ru-RU" sz="1600" dirty="0" err="1"/>
              <a:t>Index</a:t>
            </a:r>
            <a:r>
              <a:rPr lang="ru-RU" sz="1600" dirty="0"/>
              <a:t> (Арт энд </a:t>
            </a:r>
            <a:r>
              <a:rPr lang="ru-RU" sz="1600" dirty="0" err="1"/>
              <a:t>Хьюманитис</a:t>
            </a:r>
            <a:r>
              <a:rPr lang="ru-RU" sz="1600" dirty="0"/>
              <a:t> </a:t>
            </a:r>
            <a:r>
              <a:rPr lang="ru-RU" sz="1600" dirty="0" err="1"/>
              <a:t>Цитэйшэн</a:t>
            </a:r>
            <a:r>
              <a:rPr lang="ru-RU" sz="1600" dirty="0"/>
              <a:t> Индекс), </a:t>
            </a:r>
            <a:r>
              <a:rPr lang="ru-RU" sz="1600" dirty="0" err="1"/>
              <a:t>Science</a:t>
            </a:r>
            <a:r>
              <a:rPr lang="ru-RU" sz="1600" dirty="0"/>
              <a:t> </a:t>
            </a:r>
            <a:r>
              <a:rPr lang="ru-RU" sz="1600" dirty="0" err="1"/>
              <a:t>Citation</a:t>
            </a:r>
            <a:r>
              <a:rPr lang="ru-RU" sz="1600" dirty="0"/>
              <a:t> </a:t>
            </a:r>
            <a:r>
              <a:rPr lang="ru-RU" sz="1600" dirty="0" err="1"/>
              <a:t>Index</a:t>
            </a:r>
            <a:r>
              <a:rPr lang="ru-RU" sz="1600" dirty="0"/>
              <a:t> </a:t>
            </a:r>
            <a:r>
              <a:rPr lang="ru-RU" sz="1600" dirty="0" err="1"/>
              <a:t>Expanded</a:t>
            </a:r>
            <a:r>
              <a:rPr lang="ru-RU" sz="1600" dirty="0"/>
              <a:t> (</a:t>
            </a:r>
            <a:r>
              <a:rPr lang="ru-RU" sz="1600" dirty="0" err="1"/>
              <a:t>Сайенс</a:t>
            </a:r>
            <a:r>
              <a:rPr lang="ru-RU" sz="1600" dirty="0"/>
              <a:t> </a:t>
            </a:r>
            <a:r>
              <a:rPr lang="ru-RU" sz="1600" dirty="0" err="1"/>
              <a:t>Цитэйшэн</a:t>
            </a:r>
            <a:r>
              <a:rPr lang="ru-RU" sz="1600" dirty="0"/>
              <a:t> Индекс </a:t>
            </a:r>
            <a:r>
              <a:rPr lang="ru-RU" sz="1600" dirty="0" err="1"/>
              <a:t>Экспандид</a:t>
            </a:r>
            <a:r>
              <a:rPr lang="ru-RU" sz="1600" dirty="0"/>
              <a:t>), </a:t>
            </a:r>
            <a:r>
              <a:rPr lang="ru-RU" sz="1600" dirty="0" err="1"/>
              <a:t>Social</a:t>
            </a:r>
            <a:r>
              <a:rPr lang="ru-RU" sz="1600" dirty="0"/>
              <a:t> </a:t>
            </a:r>
            <a:r>
              <a:rPr lang="ru-RU" sz="1600" dirty="0" err="1"/>
              <a:t>Sciences</a:t>
            </a:r>
            <a:r>
              <a:rPr lang="ru-RU" sz="1600" dirty="0"/>
              <a:t> </a:t>
            </a:r>
            <a:r>
              <a:rPr lang="ru-RU" sz="1600" dirty="0" err="1"/>
              <a:t>Citation</a:t>
            </a:r>
            <a:r>
              <a:rPr lang="ru-RU" sz="1600" dirty="0"/>
              <a:t> </a:t>
            </a:r>
            <a:r>
              <a:rPr lang="ru-RU" sz="1600" dirty="0" err="1"/>
              <a:t>Index</a:t>
            </a:r>
            <a:r>
              <a:rPr lang="ru-RU" sz="1600" dirty="0"/>
              <a:t> (</a:t>
            </a:r>
            <a:r>
              <a:rPr lang="ru-RU" sz="1600" dirty="0" err="1"/>
              <a:t>Сошиал</a:t>
            </a:r>
            <a:r>
              <a:rPr lang="ru-RU" sz="1600" dirty="0"/>
              <a:t> </a:t>
            </a:r>
            <a:r>
              <a:rPr lang="ru-RU" sz="1600" dirty="0" err="1"/>
              <a:t>Сайенсиз</a:t>
            </a:r>
            <a:r>
              <a:rPr lang="ru-RU" sz="1600" dirty="0"/>
              <a:t> </a:t>
            </a:r>
            <a:r>
              <a:rPr lang="ru-RU" sz="1600" dirty="0" err="1"/>
              <a:t>Цитэйшэн</a:t>
            </a:r>
            <a:r>
              <a:rPr lang="ru-RU" sz="1600" dirty="0"/>
              <a:t> Индекс)) компании </a:t>
            </a:r>
            <a:r>
              <a:rPr lang="ru-RU" sz="1600" dirty="0" err="1"/>
              <a:t>Clarivate</a:t>
            </a:r>
            <a:r>
              <a:rPr lang="ru-RU" sz="1600" dirty="0"/>
              <a:t> </a:t>
            </a:r>
            <a:r>
              <a:rPr lang="ru-RU" sz="1600" dirty="0" err="1"/>
              <a:t>Analytics</a:t>
            </a:r>
            <a:r>
              <a:rPr lang="ru-RU" sz="1600" dirty="0"/>
              <a:t> (</a:t>
            </a:r>
            <a:r>
              <a:rPr lang="ru-RU" sz="1600" dirty="0" err="1"/>
              <a:t>Кларивэйт</a:t>
            </a:r>
            <a:r>
              <a:rPr lang="ru-RU" sz="1600" dirty="0"/>
              <a:t> </a:t>
            </a:r>
            <a:r>
              <a:rPr lang="ru-RU" sz="1600" dirty="0" err="1"/>
              <a:t>Аналитикс</a:t>
            </a:r>
            <a:r>
              <a:rPr lang="ru-RU" sz="1600" dirty="0"/>
              <a:t>); а также в изданиях, имеющих в базе данных </a:t>
            </a:r>
            <a:r>
              <a:rPr lang="ru-RU" sz="1600" dirty="0" err="1"/>
              <a:t>Scopus</a:t>
            </a:r>
            <a:r>
              <a:rPr lang="ru-RU" sz="1600" dirty="0"/>
              <a:t> (</a:t>
            </a:r>
            <a:r>
              <a:rPr lang="ru-RU" sz="1600" dirty="0" err="1"/>
              <a:t>Скопус</a:t>
            </a:r>
            <a:r>
              <a:rPr lang="ru-RU" sz="1600" dirty="0"/>
              <a:t>) показатель </a:t>
            </a:r>
            <a:r>
              <a:rPr lang="ru-RU" sz="1600" dirty="0" err="1"/>
              <a:t>процентиль</a:t>
            </a:r>
            <a:r>
              <a:rPr lang="ru-RU" sz="1600" dirty="0"/>
              <a:t> по </a:t>
            </a:r>
            <a:r>
              <a:rPr lang="ru-RU" sz="1600" dirty="0" err="1"/>
              <a:t>CiteScore</a:t>
            </a:r>
            <a:r>
              <a:rPr lang="ru-RU" sz="1600" dirty="0"/>
              <a:t> (</a:t>
            </a:r>
            <a:r>
              <a:rPr lang="ru-RU" sz="1600" dirty="0" err="1"/>
              <a:t>СайтСкор</a:t>
            </a:r>
            <a:r>
              <a:rPr lang="ru-RU" sz="1600" dirty="0"/>
              <a:t>) </a:t>
            </a:r>
            <a:r>
              <a:rPr lang="ru-RU" sz="1600" b="1" dirty="0"/>
              <a:t>не менее 25 хотя бы по одной из научных областей, соответствующих содержанию диссертации,</a:t>
            </a:r>
            <a:r>
              <a:rPr lang="ru-RU" sz="1600" dirty="0"/>
              <a:t> или входящих в базу данных JSTOR (ДЖЕЙСТОР). </a:t>
            </a:r>
          </a:p>
        </p:txBody>
      </p:sp>
    </p:spTree>
    <p:extLst>
      <p:ext uri="{BB962C8B-B14F-4D97-AF65-F5344CB8AC3E}">
        <p14:creationId xmlns:p14="http://schemas.microsoft.com/office/powerpoint/2010/main" val="1759811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r>
              <a:rPr lang="ru-RU" sz="2000" dirty="0"/>
              <a:t>Статьи в международных рецензируемых научных журналах соответствуют тематической направленности журнала, заявленной в указанных базах, и публикуются в текущих номерах. При этом на момент публикации статьи или защиты диссертации журнал имеет показатель </a:t>
            </a:r>
            <a:r>
              <a:rPr lang="ru-RU" sz="2000" dirty="0" err="1"/>
              <a:t>процентиль</a:t>
            </a:r>
            <a:r>
              <a:rPr lang="ru-RU" sz="2000" dirty="0"/>
              <a:t> по </a:t>
            </a:r>
            <a:r>
              <a:rPr lang="ru-RU" sz="2000" dirty="0" err="1"/>
              <a:t>CiteScore</a:t>
            </a:r>
            <a:r>
              <a:rPr lang="ru-RU" sz="2000" dirty="0"/>
              <a:t> (</a:t>
            </a:r>
            <a:r>
              <a:rPr lang="ru-RU" sz="2000" dirty="0" err="1"/>
              <a:t>СайтСкор</a:t>
            </a:r>
            <a:r>
              <a:rPr lang="ru-RU" sz="2000" dirty="0"/>
              <a:t>) в базе данных </a:t>
            </a:r>
            <a:r>
              <a:rPr lang="ru-RU" sz="2000" dirty="0" err="1"/>
              <a:t>Scopus</a:t>
            </a:r>
            <a:r>
              <a:rPr lang="ru-RU" sz="2000" dirty="0"/>
              <a:t> (</a:t>
            </a:r>
            <a:r>
              <a:rPr lang="ru-RU" sz="2000" dirty="0" err="1"/>
              <a:t>Скопус</a:t>
            </a:r>
            <a:r>
              <a:rPr lang="ru-RU" sz="2000" dirty="0"/>
              <a:t>) или </a:t>
            </a:r>
            <a:r>
              <a:rPr lang="ru-RU" sz="2000" dirty="0" err="1"/>
              <a:t>импакт</a:t>
            </a:r>
            <a:r>
              <a:rPr lang="ru-RU" sz="2000" dirty="0"/>
              <a:t>-фактор (или индексируется) в базе данных </a:t>
            </a:r>
            <a:r>
              <a:rPr lang="ru-RU" sz="2000" dirty="0" err="1"/>
              <a:t>Web</a:t>
            </a:r>
            <a:r>
              <a:rPr lang="ru-RU" sz="2000" dirty="0"/>
              <a:t> </a:t>
            </a:r>
            <a:r>
              <a:rPr lang="ru-RU" sz="2000" dirty="0" err="1"/>
              <a:t>of</a:t>
            </a:r>
            <a:r>
              <a:rPr lang="ru-RU" sz="2000" dirty="0"/>
              <a:t> </a:t>
            </a:r>
            <a:r>
              <a:rPr lang="ru-RU" sz="2000" dirty="0" err="1"/>
              <a:t>Science</a:t>
            </a:r>
            <a:r>
              <a:rPr lang="ru-RU" sz="2000" dirty="0"/>
              <a:t> </a:t>
            </a:r>
            <a:r>
              <a:rPr lang="ru-RU" sz="2000" dirty="0" err="1"/>
              <a:t>Core</a:t>
            </a:r>
            <a:r>
              <a:rPr lang="ru-RU" sz="2000" dirty="0"/>
              <a:t> </a:t>
            </a:r>
            <a:r>
              <a:rPr lang="ru-RU" sz="2000" dirty="0" err="1"/>
              <a:t>Collection</a:t>
            </a:r>
            <a:r>
              <a:rPr lang="ru-RU" sz="2000" dirty="0"/>
              <a:t> (</a:t>
            </a:r>
            <a:r>
              <a:rPr lang="ru-RU" sz="2000" dirty="0" err="1"/>
              <a:t>Вэб</a:t>
            </a:r>
            <a:r>
              <a:rPr lang="ru-RU" sz="2000" dirty="0"/>
              <a:t> оф </a:t>
            </a:r>
            <a:r>
              <a:rPr lang="ru-RU" sz="2000" dirty="0" err="1"/>
              <a:t>Сайнс</a:t>
            </a:r>
            <a:r>
              <a:rPr lang="ru-RU" sz="2000" dirty="0"/>
              <a:t> Кор </a:t>
            </a:r>
            <a:r>
              <a:rPr lang="ru-RU" sz="2000" dirty="0" err="1"/>
              <a:t>Коллекшн</a:t>
            </a:r>
            <a:r>
              <a:rPr lang="ru-RU" sz="2000" dirty="0" smtClean="0"/>
              <a:t>).</a:t>
            </a:r>
          </a:p>
          <a:p>
            <a:endParaRPr lang="ru-RU" sz="2000" dirty="0"/>
          </a:p>
          <a:p>
            <a:r>
              <a:rPr lang="ru-RU" sz="2000" dirty="0" smtClean="0"/>
              <a:t>В </a:t>
            </a:r>
            <a:r>
              <a:rPr lang="ru-RU" sz="2000" dirty="0"/>
              <a:t>случае наличия научных статей, превышающих требуемое количество в международных рецензируемых научных журналах, они учитываются как статьи в научных изданиях, включенных в Перечень изданий.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/>
              <a:t> </a:t>
            </a:r>
            <a:r>
              <a:rPr lang="ru-RU" sz="2000" dirty="0" smtClean="0"/>
              <a:t>Зарубежные </a:t>
            </a:r>
            <a:r>
              <a:rPr lang="ru-RU" sz="2000" dirty="0"/>
              <a:t>патенты, включенные в базу данных </a:t>
            </a:r>
            <a:r>
              <a:rPr lang="ru-RU" sz="2000" dirty="0" err="1"/>
              <a:t>Web</a:t>
            </a:r>
            <a:r>
              <a:rPr lang="ru-RU" sz="2000" dirty="0"/>
              <a:t> </a:t>
            </a:r>
            <a:r>
              <a:rPr lang="ru-RU" sz="2000" dirty="0" err="1"/>
              <a:t>of</a:t>
            </a:r>
            <a:r>
              <a:rPr lang="ru-RU" sz="2000" dirty="0"/>
              <a:t> </a:t>
            </a:r>
            <a:r>
              <a:rPr lang="ru-RU" sz="2000" dirty="0" err="1"/>
              <a:t>Science</a:t>
            </a:r>
            <a:r>
              <a:rPr lang="ru-RU" sz="2000" dirty="0"/>
              <a:t> </a:t>
            </a:r>
            <a:r>
              <a:rPr lang="ru-RU" sz="2000" dirty="0" err="1"/>
              <a:t>Core</a:t>
            </a:r>
            <a:r>
              <a:rPr lang="ru-RU" sz="2000" dirty="0"/>
              <a:t> </a:t>
            </a:r>
            <a:r>
              <a:rPr lang="ru-RU" sz="2000" dirty="0" err="1"/>
              <a:t>Collection</a:t>
            </a:r>
            <a:r>
              <a:rPr lang="ru-RU" sz="2000" dirty="0"/>
              <a:t> (</a:t>
            </a:r>
            <a:r>
              <a:rPr lang="ru-RU" sz="2000" dirty="0" err="1"/>
              <a:t>Вэб</a:t>
            </a:r>
            <a:r>
              <a:rPr lang="ru-RU" sz="2000" dirty="0"/>
              <a:t> оф </a:t>
            </a:r>
            <a:r>
              <a:rPr lang="ru-RU" sz="2000" dirty="0" err="1"/>
              <a:t>Сайнс</a:t>
            </a:r>
            <a:r>
              <a:rPr lang="ru-RU" sz="2000" dirty="0"/>
              <a:t> Кор </a:t>
            </a:r>
            <a:r>
              <a:rPr lang="ru-RU" sz="2000" dirty="0" err="1"/>
              <a:t>Коллекшн</a:t>
            </a:r>
            <a:r>
              <a:rPr lang="ru-RU" sz="2000" dirty="0"/>
              <a:t>) компании </a:t>
            </a:r>
            <a:r>
              <a:rPr lang="ru-RU" sz="2000" dirty="0" err="1"/>
              <a:t>Clarivate</a:t>
            </a:r>
            <a:r>
              <a:rPr lang="ru-RU" sz="2000" dirty="0"/>
              <a:t> </a:t>
            </a:r>
            <a:r>
              <a:rPr lang="ru-RU" sz="2000" dirty="0" err="1"/>
              <a:t>Analytics</a:t>
            </a:r>
            <a:r>
              <a:rPr lang="ru-RU" sz="2000" dirty="0"/>
              <a:t> (</a:t>
            </a:r>
            <a:r>
              <a:rPr lang="ru-RU" sz="2000" dirty="0" err="1"/>
              <a:t>Кларивэйт</a:t>
            </a:r>
            <a:r>
              <a:rPr lang="ru-RU" sz="2000" dirty="0"/>
              <a:t> </a:t>
            </a:r>
            <a:r>
              <a:rPr lang="ru-RU" sz="2000" dirty="0" err="1"/>
              <a:t>Аналитикс</a:t>
            </a:r>
            <a:r>
              <a:rPr lang="ru-RU" sz="2000" dirty="0"/>
              <a:t>), учитываются как публикации в международных рецензируемых научных изданиях.</a:t>
            </a:r>
          </a:p>
        </p:txBody>
      </p:sp>
    </p:spTree>
    <p:extLst>
      <p:ext uri="{BB962C8B-B14F-4D97-AF65-F5344CB8AC3E}">
        <p14:creationId xmlns:p14="http://schemas.microsoft.com/office/powerpoint/2010/main" val="2119443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r>
              <a:rPr lang="ru-RU" dirty="0" smtClean="0"/>
              <a:t>Пожелания: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/>
              <a:t>Хотя, честно говоря, очевидные трактовки законодательства в Казахстане не всегда применяются так, как надо нам, а так как надо государству или не надо никому, поэтому лучше перестраховаться, и найти журнал, который по экономическим наукам входит в 3 квартиль (входит с </a:t>
            </a:r>
            <a:r>
              <a:rPr lang="ru-RU" sz="3200" dirty="0" smtClean="0"/>
              <a:t>запасом (т.е. </a:t>
            </a:r>
            <a:r>
              <a:rPr lang="ru-RU" sz="3200" dirty="0" err="1" smtClean="0"/>
              <a:t>процентиль</a:t>
            </a:r>
            <a:r>
              <a:rPr lang="ru-RU" sz="3200" dirty="0" smtClean="0"/>
              <a:t> не 26, а, например, 47), </a:t>
            </a:r>
            <a:r>
              <a:rPr lang="ru-RU" sz="3200" dirty="0"/>
              <a:t>поскольку квартили и </a:t>
            </a:r>
            <a:r>
              <a:rPr lang="ru-RU" sz="3200" dirty="0" err="1"/>
              <a:t>процентили</a:t>
            </a:r>
            <a:r>
              <a:rPr lang="ru-RU" sz="3200" dirty="0"/>
              <a:t> изменяются!!!!!). </a:t>
            </a:r>
            <a:endParaRPr lang="ru-RU" sz="3200" dirty="0" smtClean="0"/>
          </a:p>
          <a:p>
            <a:r>
              <a:rPr lang="ru-RU" sz="3200" dirty="0" smtClean="0"/>
              <a:t>Сдавали </a:t>
            </a:r>
            <a:r>
              <a:rPr lang="ru-RU" sz="3200" dirty="0"/>
              <a:t>статью в сентябре – </a:t>
            </a:r>
            <a:r>
              <a:rPr lang="ru-RU" sz="3200" dirty="0" err="1"/>
              <a:t>процентиль</a:t>
            </a:r>
            <a:r>
              <a:rPr lang="ru-RU" sz="3200" dirty="0"/>
              <a:t> был 30. Годится. Статья вышла в </a:t>
            </a:r>
            <a:r>
              <a:rPr lang="ru-RU" sz="3200" dirty="0" smtClean="0"/>
              <a:t>мае, </a:t>
            </a:r>
            <a:r>
              <a:rPr lang="ru-RU" sz="3200" dirty="0" err="1"/>
              <a:t>процентиль</a:t>
            </a:r>
            <a:r>
              <a:rPr lang="ru-RU" sz="3200" dirty="0"/>
              <a:t> стал 23. Статья опубликована зря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Это же верно и для других групп ученых, публикующих свои статьи в международных базах данных.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457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600" dirty="0"/>
              <a:t>В последнее время произошло несколько изменений в части </a:t>
            </a:r>
            <a:r>
              <a:rPr lang="ru-RU" sz="2600" dirty="0" smtClean="0"/>
              <a:t>регулирования </a:t>
            </a:r>
            <a:r>
              <a:rPr lang="ru-RU" sz="2600" dirty="0"/>
              <a:t>публикационной активности преподавателей вузов со стороны Комитета по </a:t>
            </a:r>
            <a:r>
              <a:rPr lang="ru-RU" sz="2600" dirty="0" smtClean="0"/>
              <a:t>обеспечению качества в </a:t>
            </a:r>
            <a:r>
              <a:rPr lang="ru-RU" sz="2600" dirty="0"/>
              <a:t>сфере образования и науки Министерства образования и науки Республики </a:t>
            </a:r>
            <a:r>
              <a:rPr lang="ru-RU" sz="2600" dirty="0" smtClean="0"/>
              <a:t>Казахстан:</a:t>
            </a:r>
          </a:p>
          <a:p>
            <a:pPr marL="114300" indent="0">
              <a:buNone/>
            </a:pPr>
            <a:endParaRPr lang="ru-RU" sz="2600" dirty="0"/>
          </a:p>
          <a:p>
            <a:r>
              <a:rPr lang="ru-RU" sz="2600" b="1" dirty="0" smtClean="0"/>
              <a:t>Изменения в правила присвоения ученых званий</a:t>
            </a:r>
          </a:p>
          <a:p>
            <a:pPr marL="114300" indent="0">
              <a:buNone/>
            </a:pPr>
            <a:endParaRPr lang="ru-RU" sz="2600" b="1" dirty="0" smtClean="0"/>
          </a:p>
          <a:p>
            <a:r>
              <a:rPr lang="ru-RU" sz="2600" b="1" dirty="0" smtClean="0"/>
              <a:t>Изменения требований к публикационной активности докторантов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3575866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Докторанты должны готовить статью к публикации и сдавать ее в журнал, еще учась на 1 курсе докторантуры.</a:t>
            </a:r>
          </a:p>
          <a:p>
            <a:r>
              <a:rPr lang="ru-RU" sz="3200" dirty="0" smtClean="0"/>
              <a:t>В этом случае есть возможность </a:t>
            </a:r>
            <a:r>
              <a:rPr lang="ru-RU" sz="3200" dirty="0" err="1" smtClean="0"/>
              <a:t>доопубликовать</a:t>
            </a:r>
            <a:r>
              <a:rPr lang="ru-RU" sz="3200" dirty="0" smtClean="0"/>
              <a:t> другую статью в случае, если с журналом что-то произошло.</a:t>
            </a:r>
          </a:p>
          <a:p>
            <a:r>
              <a:rPr lang="ru-RU" sz="3200" dirty="0" smtClean="0"/>
              <a:t>Старайтесь искать такие журналы, в которых </a:t>
            </a:r>
            <a:r>
              <a:rPr lang="ru-RU" sz="3200" b="1" dirty="0" smtClean="0"/>
              <a:t>НЕ</a:t>
            </a:r>
            <a:r>
              <a:rPr lang="ru-RU" sz="3200" dirty="0" smtClean="0"/>
              <a:t> публикуются толпы казахстанских авторов. Это часто приводит к «смерти» журнала.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8790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666530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41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 algn="just">
              <a:buNone/>
            </a:pPr>
            <a:r>
              <a:rPr lang="ru-RU" sz="3600" b="1" dirty="0"/>
              <a:t>Первое и самое главное </a:t>
            </a:r>
            <a:r>
              <a:rPr lang="ru-RU" sz="3600" dirty="0"/>
              <a:t>среди них заключается в том, что согласно Правилам присвоения ученых степеней каждый из претендентов на звания </a:t>
            </a:r>
            <a:r>
              <a:rPr lang="ru-RU" sz="3600" b="1" dirty="0"/>
              <a:t>ассоциированного или полного профессора</a:t>
            </a:r>
            <a:r>
              <a:rPr lang="ru-RU" sz="3600" dirty="0"/>
              <a:t> должен в качестве выполнения одного из требований </a:t>
            </a:r>
            <a:r>
              <a:rPr lang="ru-RU" sz="3600" dirty="0" smtClean="0"/>
              <a:t>иметь </a:t>
            </a:r>
            <a:r>
              <a:rPr lang="ru-RU" sz="3600" dirty="0"/>
              <a:t>следующие публикации</a:t>
            </a:r>
            <a:r>
              <a:rPr lang="ru-RU" sz="3600" dirty="0" smtClean="0"/>
              <a:t>: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83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787208" cy="6192688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b="1" dirty="0"/>
              <a:t>А)</a:t>
            </a:r>
            <a:r>
              <a:rPr lang="ru-RU" dirty="0"/>
              <a:t> претендент на получение звания </a:t>
            </a:r>
            <a:r>
              <a:rPr lang="ru-RU" b="1" dirty="0"/>
              <a:t>«ассоциированный профессор»</a:t>
            </a:r>
            <a:r>
              <a:rPr lang="ru-RU" dirty="0"/>
              <a:t> имеет не менее 14 научных статей </a:t>
            </a:r>
            <a:r>
              <a:rPr lang="ru-RU" b="1" dirty="0"/>
              <a:t>(не тезисы) </a:t>
            </a:r>
            <a:r>
              <a:rPr lang="ru-RU" dirty="0"/>
              <a:t>по запрашиваемой специальности, опубликованных после защиты диссертации, в том числе 10 научных статей в изданиях, рекомендуемых уполномоченным </a:t>
            </a:r>
            <a:r>
              <a:rPr lang="ru-RU" dirty="0" smtClean="0"/>
              <a:t>органом, </a:t>
            </a:r>
            <a:r>
              <a:rPr lang="ru-RU" dirty="0"/>
              <a:t>и 2 научные статьи в международных рецензируемых научных журналах</a:t>
            </a:r>
            <a:r>
              <a:rPr lang="ru-RU" dirty="0" smtClean="0"/>
              <a:t>.</a:t>
            </a: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dirty="0"/>
              <a:t>При этом ККСОН МОН РК для звания </a:t>
            </a:r>
            <a:r>
              <a:rPr lang="ru-RU" b="1" dirty="0"/>
              <a:t>«ассоциированный профессор»</a:t>
            </a:r>
            <a:r>
              <a:rPr lang="ru-RU" dirty="0"/>
              <a:t> учитывает только те международные статьи, которые имеют следующие характеристики:</a:t>
            </a:r>
          </a:p>
          <a:p>
            <a:r>
              <a:rPr lang="ru-RU" dirty="0"/>
              <a:t>К международным рецензируемым научным </a:t>
            </a:r>
            <a:r>
              <a:rPr lang="ru-RU" dirty="0" smtClean="0"/>
              <a:t>журналам относятся </a:t>
            </a:r>
            <a:r>
              <a:rPr lang="ru-RU" dirty="0"/>
              <a:t>журналы, входящие в 1, 2 и 3 квартиль по данным </a:t>
            </a:r>
            <a:r>
              <a:rPr lang="en-US" dirty="0"/>
              <a:t>Journal Citation Reports (</a:t>
            </a:r>
            <a:r>
              <a:rPr lang="ru-RU" dirty="0" err="1"/>
              <a:t>Жорнал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</a:t>
            </a:r>
            <a:r>
              <a:rPr lang="ru-RU" dirty="0" err="1"/>
              <a:t>Репортс</a:t>
            </a:r>
            <a:r>
              <a:rPr lang="ru-RU" dirty="0"/>
              <a:t>) компании </a:t>
            </a:r>
            <a:r>
              <a:rPr lang="en-US" dirty="0" err="1"/>
              <a:t>Clarivate</a:t>
            </a:r>
            <a:r>
              <a:rPr lang="en-US" dirty="0"/>
              <a:t> Analytics (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 или имеющие в базе данных </a:t>
            </a:r>
            <a:r>
              <a:rPr lang="en-US" dirty="0"/>
              <a:t>Scopus (</a:t>
            </a:r>
            <a:r>
              <a:rPr lang="ru-RU" dirty="0" err="1"/>
              <a:t>Скопус</a:t>
            </a:r>
            <a:r>
              <a:rPr lang="ru-RU" dirty="0"/>
              <a:t>) показатель </a:t>
            </a:r>
            <a:r>
              <a:rPr lang="ru-RU" dirty="0" err="1"/>
              <a:t>процентиль</a:t>
            </a:r>
            <a:r>
              <a:rPr lang="ru-RU" dirty="0"/>
              <a:t> по </a:t>
            </a:r>
            <a:r>
              <a:rPr lang="en-US" dirty="0" err="1"/>
              <a:t>CiteScore</a:t>
            </a:r>
            <a:r>
              <a:rPr lang="en-US" dirty="0"/>
              <a:t> (</a:t>
            </a:r>
            <a:r>
              <a:rPr lang="ru-RU" dirty="0" err="1"/>
              <a:t>СайтСкор</a:t>
            </a:r>
            <a:r>
              <a:rPr lang="ru-RU" dirty="0"/>
              <a:t>) не менее 35 хотя бы по одной из научных областей.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лиц, претендующих на ученые звания в области социальных и гуманитарных наук, учитываются также журналы, индексируемые в базе данных </a:t>
            </a:r>
            <a:r>
              <a:rPr lang="en-US" dirty="0"/>
              <a:t>Web of Science Core Collection (</a:t>
            </a:r>
            <a:r>
              <a:rPr lang="ru-RU" dirty="0"/>
              <a:t>Веб оф </a:t>
            </a:r>
            <a:r>
              <a:rPr lang="ru-RU" dirty="0" err="1"/>
              <a:t>Сайенс</a:t>
            </a:r>
            <a:r>
              <a:rPr lang="ru-RU" dirty="0"/>
              <a:t> Кор </a:t>
            </a:r>
            <a:r>
              <a:rPr lang="ru-RU" dirty="0" err="1"/>
              <a:t>Коллекшн</a:t>
            </a:r>
            <a:r>
              <a:rPr lang="ru-RU" dirty="0"/>
              <a:t>) (разделы </a:t>
            </a:r>
            <a:r>
              <a:rPr lang="en-US" dirty="0"/>
              <a:t>Arts and Humanities Citation Index (</a:t>
            </a:r>
            <a:r>
              <a:rPr lang="ru-RU" dirty="0"/>
              <a:t>Арт энд </a:t>
            </a:r>
            <a:r>
              <a:rPr lang="ru-RU" dirty="0" err="1"/>
              <a:t>Хьюманитис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Индекс), </a:t>
            </a:r>
            <a:r>
              <a:rPr lang="en-US" dirty="0"/>
              <a:t>Science Citation Index Expanded (</a:t>
            </a:r>
            <a:r>
              <a:rPr lang="ru-RU" dirty="0" err="1"/>
              <a:t>Сайенс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Индекс </a:t>
            </a:r>
            <a:r>
              <a:rPr lang="ru-RU" dirty="0" err="1"/>
              <a:t>Экспандид</a:t>
            </a:r>
            <a:r>
              <a:rPr lang="ru-RU" dirty="0"/>
              <a:t>), </a:t>
            </a:r>
            <a:r>
              <a:rPr lang="en-US" dirty="0"/>
              <a:t>Social Sciences Citation Index (</a:t>
            </a:r>
            <a:r>
              <a:rPr lang="ru-RU" dirty="0" err="1"/>
              <a:t>Сошиал</a:t>
            </a:r>
            <a:r>
              <a:rPr lang="ru-RU" dirty="0"/>
              <a:t> </a:t>
            </a:r>
            <a:r>
              <a:rPr lang="ru-RU" dirty="0" err="1"/>
              <a:t>Сайенсиз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Индекс)) компании </a:t>
            </a:r>
            <a:r>
              <a:rPr lang="en-US" dirty="0" err="1"/>
              <a:t>Clarivate</a:t>
            </a:r>
            <a:r>
              <a:rPr lang="en-US" dirty="0"/>
              <a:t> Analytics (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), а также журналы, входящие в базу </a:t>
            </a:r>
            <a:r>
              <a:rPr lang="en-US" dirty="0"/>
              <a:t>JSTOR (</a:t>
            </a:r>
            <a:r>
              <a:rPr lang="ru-RU" dirty="0"/>
              <a:t>ДЖЕЙСТОР).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72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787208" cy="619268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dirty="0" smtClean="0"/>
              <a:t>При </a:t>
            </a:r>
            <a:r>
              <a:rPr lang="ru-RU" dirty="0"/>
              <a:t>этом ККСОН МОН РК для звания </a:t>
            </a:r>
            <a:r>
              <a:rPr lang="ru-RU" b="1" dirty="0"/>
              <a:t>«ассоциированный профессор»</a:t>
            </a:r>
            <a:r>
              <a:rPr lang="ru-RU" dirty="0"/>
              <a:t> учитывает только те международные статьи, которые имеют следующие характеристики:</a:t>
            </a:r>
          </a:p>
          <a:p>
            <a:r>
              <a:rPr lang="ru-RU" dirty="0"/>
              <a:t>Статьи в международных рецензируемых научных журналах соответствуют тематической направленности журнала, заявленной в указанных базах, </a:t>
            </a:r>
            <a:r>
              <a:rPr lang="ru-RU" b="1" dirty="0"/>
              <a:t>и публикуются в текущих номерах. </a:t>
            </a:r>
            <a:r>
              <a:rPr lang="ru-RU" dirty="0"/>
              <a:t>При этом на момент публикации статьи или представления от организации ходатайства по присвоению ученого звания журнал входит в соответствующий квартиль по данным </a:t>
            </a:r>
            <a:r>
              <a:rPr lang="ru-RU" dirty="0" err="1"/>
              <a:t>Journal</a:t>
            </a:r>
            <a:r>
              <a:rPr lang="ru-RU" dirty="0"/>
              <a:t> </a:t>
            </a:r>
            <a:r>
              <a:rPr lang="ru-RU" dirty="0" err="1"/>
              <a:t>Citation</a:t>
            </a:r>
            <a:r>
              <a:rPr lang="ru-RU" dirty="0"/>
              <a:t> </a:t>
            </a:r>
            <a:r>
              <a:rPr lang="ru-RU" dirty="0" err="1"/>
              <a:t>Reports</a:t>
            </a:r>
            <a:r>
              <a:rPr lang="ru-RU" dirty="0"/>
              <a:t> (</a:t>
            </a:r>
            <a:r>
              <a:rPr lang="ru-RU" dirty="0" err="1"/>
              <a:t>Жорнал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</a:t>
            </a:r>
            <a:r>
              <a:rPr lang="ru-RU" dirty="0" err="1"/>
              <a:t>Репортс</a:t>
            </a:r>
            <a:r>
              <a:rPr lang="ru-RU" dirty="0"/>
              <a:t>) или показатель </a:t>
            </a:r>
            <a:r>
              <a:rPr lang="ru-RU" dirty="0" err="1"/>
              <a:t>процентиль</a:t>
            </a:r>
            <a:r>
              <a:rPr lang="ru-RU" dirty="0"/>
              <a:t> по </a:t>
            </a:r>
            <a:r>
              <a:rPr lang="ru-RU" dirty="0" err="1"/>
              <a:t>CiteScore</a:t>
            </a:r>
            <a:r>
              <a:rPr lang="ru-RU" dirty="0"/>
              <a:t> (</a:t>
            </a:r>
            <a:r>
              <a:rPr lang="ru-RU" dirty="0" err="1"/>
              <a:t>СайтСкор</a:t>
            </a:r>
            <a:r>
              <a:rPr lang="ru-RU" dirty="0"/>
              <a:t>) в базе данных </a:t>
            </a:r>
            <a:r>
              <a:rPr lang="ru-RU" dirty="0" err="1"/>
              <a:t>Scopus</a:t>
            </a:r>
            <a:r>
              <a:rPr lang="ru-RU" dirty="0"/>
              <a:t> (</a:t>
            </a:r>
            <a:r>
              <a:rPr lang="ru-RU" dirty="0" err="1"/>
              <a:t>Скопус</a:t>
            </a:r>
            <a:r>
              <a:rPr lang="ru-RU" dirty="0"/>
              <a:t>).</a:t>
            </a:r>
          </a:p>
          <a:p>
            <a:r>
              <a:rPr lang="ru-RU" dirty="0"/>
              <a:t>В случае наличия научных статей, превышающих требуемое количество в международных рецензируемых научных журналах, они учитываются как статьи в изданиях, рекомендованных уполномоченным органом.</a:t>
            </a:r>
          </a:p>
          <a:p>
            <a:r>
              <a:rPr lang="ru-RU" dirty="0"/>
              <a:t>Патенты, включенные в базу данных компании </a:t>
            </a:r>
            <a:r>
              <a:rPr lang="ru-RU" dirty="0" err="1"/>
              <a:t>Clarivate</a:t>
            </a:r>
            <a:r>
              <a:rPr lang="ru-RU" dirty="0"/>
              <a:t> </a:t>
            </a:r>
            <a:r>
              <a:rPr lang="ru-RU" dirty="0" err="1"/>
              <a:t>Analytics</a:t>
            </a:r>
            <a:r>
              <a:rPr lang="ru-RU" dirty="0"/>
              <a:t> (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 (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 </a:t>
            </a:r>
            <a:r>
              <a:rPr lang="ru-RU" dirty="0" err="1"/>
              <a:t>Core</a:t>
            </a:r>
            <a:r>
              <a:rPr lang="ru-RU" dirty="0"/>
              <a:t> </a:t>
            </a:r>
            <a:r>
              <a:rPr lang="ru-RU" dirty="0" err="1"/>
              <a:t>Collection</a:t>
            </a:r>
            <a:r>
              <a:rPr lang="ru-RU" dirty="0"/>
              <a:t>, </a:t>
            </a:r>
            <a:r>
              <a:rPr lang="ru-RU" dirty="0" err="1"/>
              <a:t>Clarivate</a:t>
            </a:r>
            <a:r>
              <a:rPr lang="ru-RU" dirty="0"/>
              <a:t> </a:t>
            </a:r>
            <a:r>
              <a:rPr lang="ru-RU" dirty="0" err="1"/>
              <a:t>Analytics</a:t>
            </a:r>
            <a:r>
              <a:rPr lang="ru-RU" dirty="0"/>
              <a:t> (</a:t>
            </a:r>
            <a:r>
              <a:rPr lang="ru-RU" dirty="0" err="1"/>
              <a:t>Вэб</a:t>
            </a:r>
            <a:r>
              <a:rPr lang="ru-RU" dirty="0"/>
              <a:t> оф </a:t>
            </a:r>
            <a:r>
              <a:rPr lang="ru-RU" dirty="0" err="1"/>
              <a:t>Сайнс</a:t>
            </a:r>
            <a:r>
              <a:rPr lang="ru-RU" dirty="0"/>
              <a:t> Кор </a:t>
            </a:r>
            <a:r>
              <a:rPr lang="ru-RU" dirty="0" err="1"/>
              <a:t>Коллекшн</a:t>
            </a:r>
            <a:r>
              <a:rPr lang="ru-RU" dirty="0"/>
              <a:t>, 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)), учитываются как научные статьи в международных рецензируемых научных </a:t>
            </a:r>
            <a:r>
              <a:rPr lang="ru-RU" dirty="0" smtClean="0"/>
              <a:t>журналах.</a:t>
            </a:r>
          </a:p>
        </p:txBody>
      </p:sp>
    </p:spTree>
    <p:extLst>
      <p:ext uri="{BB962C8B-B14F-4D97-AF65-F5344CB8AC3E}">
        <p14:creationId xmlns:p14="http://schemas.microsoft.com/office/powerpoint/2010/main" val="118463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787208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Необходимо также наличие </a:t>
            </a:r>
            <a:r>
              <a:rPr lang="ru-RU" b="1" dirty="0" smtClean="0"/>
              <a:t>монографии</a:t>
            </a:r>
            <a:r>
              <a:rPr lang="ru-RU" dirty="0"/>
              <a:t>, рекомендованной Ученым советом (издана за последние 5 лет, соискателю принадлежит не менее 6 печатных листов), либо рекомендованного Ученым советом или Республиканским учебно-методическим советом или уполномоченным государственным органом </a:t>
            </a:r>
            <a:r>
              <a:rPr lang="ru-RU" b="1" dirty="0"/>
              <a:t>индивидуально написанного учебного (учебно-методического) пособия или учебника </a:t>
            </a:r>
            <a:r>
              <a:rPr lang="ru-RU" dirty="0"/>
              <a:t>(издано за последние 5 лет, объемом не менее 6 печатных листов, используется в учебном процессе не менее 1 учебного года), </a:t>
            </a:r>
            <a:endParaRPr lang="ru-RU" dirty="0" smtClean="0"/>
          </a:p>
          <a:p>
            <a:r>
              <a:rPr lang="ru-RU" b="1" dirty="0" smtClean="0"/>
              <a:t>либо </a:t>
            </a:r>
            <a:r>
              <a:rPr lang="ru-RU" b="1" dirty="0"/>
              <a:t>лица, </a:t>
            </a:r>
            <a:r>
              <a:rPr lang="ru-RU" dirty="0"/>
              <a:t>защитившего диссертацию под его руководством и имеющего ученую степень (кандидата наук, доктора наук, доктора философии (</a:t>
            </a:r>
            <a:r>
              <a:rPr lang="ru-RU" dirty="0" err="1"/>
              <a:t>PhD</a:t>
            </a:r>
            <a:r>
              <a:rPr lang="ru-RU" dirty="0"/>
              <a:t>), доктора по профилю) или академическую степень доктора философии (</a:t>
            </a:r>
            <a:r>
              <a:rPr lang="ru-RU" dirty="0" err="1"/>
              <a:t>PhD</a:t>
            </a:r>
            <a:r>
              <a:rPr lang="ru-RU" dirty="0"/>
              <a:t>), доктора по профилю или степень доктора философии (</a:t>
            </a:r>
            <a:r>
              <a:rPr lang="ru-RU" dirty="0" err="1"/>
              <a:t>PhD</a:t>
            </a:r>
            <a:r>
              <a:rPr lang="ru-RU" dirty="0"/>
              <a:t>), доктора по профилю.</a:t>
            </a:r>
          </a:p>
          <a:p>
            <a:endParaRPr lang="ru-RU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случае наличия 3-х </a:t>
            </a:r>
            <a:r>
              <a:rPr lang="ru-RU" b="1" dirty="0" smtClean="0"/>
              <a:t>дополнительных научных статей</a:t>
            </a:r>
            <a:r>
              <a:rPr lang="ru-RU" dirty="0" smtClean="0"/>
              <a:t>, </a:t>
            </a:r>
            <a:r>
              <a:rPr lang="ru-RU" dirty="0"/>
              <a:t>которые опубликованы в международных рецензируемых научных журналах (входящие в 1 и 2 квартиль по данным </a:t>
            </a:r>
            <a:r>
              <a:rPr lang="ru-RU" dirty="0" err="1"/>
              <a:t>Journal</a:t>
            </a:r>
            <a:r>
              <a:rPr lang="ru-RU" dirty="0"/>
              <a:t> </a:t>
            </a:r>
            <a:r>
              <a:rPr lang="ru-RU" dirty="0" err="1"/>
              <a:t>Citation</a:t>
            </a:r>
            <a:r>
              <a:rPr lang="ru-RU" dirty="0"/>
              <a:t> </a:t>
            </a:r>
            <a:r>
              <a:rPr lang="ru-RU" dirty="0" err="1"/>
              <a:t>Reports</a:t>
            </a:r>
            <a:r>
              <a:rPr lang="ru-RU" dirty="0"/>
              <a:t> (</a:t>
            </a:r>
            <a:r>
              <a:rPr lang="ru-RU" dirty="0" err="1"/>
              <a:t>Жорнал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</a:t>
            </a:r>
            <a:r>
              <a:rPr lang="ru-RU" dirty="0" err="1"/>
              <a:t>Репортс</a:t>
            </a:r>
            <a:r>
              <a:rPr lang="ru-RU" dirty="0"/>
              <a:t>) компании </a:t>
            </a:r>
            <a:r>
              <a:rPr lang="ru-RU" dirty="0" err="1"/>
              <a:t>Clarivate</a:t>
            </a:r>
            <a:r>
              <a:rPr lang="ru-RU" dirty="0"/>
              <a:t> </a:t>
            </a:r>
            <a:r>
              <a:rPr lang="ru-RU" dirty="0" err="1"/>
              <a:t>Analytics</a:t>
            </a:r>
            <a:r>
              <a:rPr lang="ru-RU" dirty="0"/>
              <a:t> (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 или имеющие в базе данных </a:t>
            </a:r>
            <a:r>
              <a:rPr lang="ru-RU" dirty="0" err="1"/>
              <a:t>Scopus</a:t>
            </a:r>
            <a:r>
              <a:rPr lang="ru-RU" dirty="0"/>
              <a:t> (</a:t>
            </a:r>
            <a:r>
              <a:rPr lang="ru-RU" dirty="0" err="1"/>
              <a:t>Скопус</a:t>
            </a:r>
            <a:r>
              <a:rPr lang="ru-RU" dirty="0"/>
              <a:t>) показатель </a:t>
            </a:r>
            <a:r>
              <a:rPr lang="ru-RU" dirty="0" err="1"/>
              <a:t>процентиль</a:t>
            </a:r>
            <a:r>
              <a:rPr lang="ru-RU" dirty="0"/>
              <a:t> по </a:t>
            </a:r>
            <a:r>
              <a:rPr lang="ru-RU" dirty="0" err="1"/>
              <a:t>CiteScore</a:t>
            </a:r>
            <a:r>
              <a:rPr lang="ru-RU" dirty="0"/>
              <a:t> (</a:t>
            </a:r>
            <a:r>
              <a:rPr lang="ru-RU" dirty="0" err="1"/>
              <a:t>СайтСкор</a:t>
            </a:r>
            <a:r>
              <a:rPr lang="ru-RU" dirty="0"/>
              <a:t>) не менее 50 хотя бы по одной из научных областей) выполнения требований </a:t>
            </a:r>
            <a:r>
              <a:rPr lang="ru-RU" dirty="0" smtClean="0"/>
              <a:t>предыдущего пункта </a:t>
            </a:r>
            <a:r>
              <a:rPr lang="ru-RU" dirty="0"/>
              <a:t>требуется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14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787208" cy="6192688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b="1" dirty="0"/>
              <a:t>Б)</a:t>
            </a:r>
            <a:r>
              <a:rPr lang="ru-RU" dirty="0"/>
              <a:t> претендент на получение звания </a:t>
            </a:r>
            <a:r>
              <a:rPr lang="ru-RU" b="1" dirty="0"/>
              <a:t>«профессор» </a:t>
            </a:r>
            <a:r>
              <a:rPr lang="ru-RU" dirty="0"/>
              <a:t>имеет не менее 28 научных статей </a:t>
            </a:r>
            <a:r>
              <a:rPr lang="ru-RU" b="1" dirty="0"/>
              <a:t>(не тезисы) </a:t>
            </a:r>
            <a:r>
              <a:rPr lang="ru-RU" dirty="0"/>
              <a:t>по специальности, опубликованных </a:t>
            </a:r>
            <a:r>
              <a:rPr lang="ru-RU" b="1" dirty="0"/>
              <a:t>после получения ученого звания ассоциированного профессора (доцента)</a:t>
            </a:r>
            <a:r>
              <a:rPr lang="ru-RU" dirty="0"/>
              <a:t>, в том числе 20 научных статей в изданиях, рекомендуемых уполномоченным </a:t>
            </a:r>
            <a:r>
              <a:rPr lang="ru-RU" dirty="0" smtClean="0"/>
              <a:t>органом, </a:t>
            </a:r>
            <a:r>
              <a:rPr lang="ru-RU" dirty="0"/>
              <a:t>и 3 научные статьи в международных рецензируемых научных журналах</a:t>
            </a:r>
            <a:r>
              <a:rPr lang="ru-RU" dirty="0" smtClean="0"/>
              <a:t>.</a:t>
            </a: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dirty="0" smtClean="0"/>
              <a:t>При </a:t>
            </a:r>
            <a:r>
              <a:rPr lang="ru-RU" dirty="0"/>
              <a:t>этом ККСОН МОН РК для звания </a:t>
            </a:r>
            <a:r>
              <a:rPr lang="ru-RU" b="1" dirty="0"/>
              <a:t>«профессор»</a:t>
            </a:r>
            <a:r>
              <a:rPr lang="ru-RU" dirty="0"/>
              <a:t> учитывает только те международные статьи, которые имеют следующие характеристики:</a:t>
            </a:r>
          </a:p>
          <a:p>
            <a:pPr lvl="0"/>
            <a:r>
              <a:rPr lang="ru-RU" dirty="0"/>
              <a:t>3 научные статьи в международных рецензируемых научных журналах (входящие в 1 и 2 квартиль по данным </a:t>
            </a:r>
            <a:r>
              <a:rPr lang="en-US" dirty="0"/>
              <a:t>Journal Citation Reports (</a:t>
            </a:r>
            <a:r>
              <a:rPr lang="ru-RU" dirty="0" err="1"/>
              <a:t>Жорнал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</a:t>
            </a:r>
            <a:r>
              <a:rPr lang="ru-RU" dirty="0" err="1"/>
              <a:t>Репортс</a:t>
            </a:r>
            <a:r>
              <a:rPr lang="ru-RU" dirty="0"/>
              <a:t>) компании </a:t>
            </a:r>
            <a:r>
              <a:rPr lang="en-US" dirty="0" err="1"/>
              <a:t>Clarivate</a:t>
            </a:r>
            <a:r>
              <a:rPr lang="en-US" dirty="0"/>
              <a:t> Analytics (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 или имеющие в базе данных </a:t>
            </a:r>
            <a:r>
              <a:rPr lang="en-US" dirty="0"/>
              <a:t>Scopus (</a:t>
            </a:r>
            <a:r>
              <a:rPr lang="ru-RU" dirty="0" err="1"/>
              <a:t>Скопус</a:t>
            </a:r>
            <a:r>
              <a:rPr lang="ru-RU" dirty="0"/>
              <a:t>) показатель </a:t>
            </a:r>
            <a:r>
              <a:rPr lang="ru-RU" dirty="0" err="1"/>
              <a:t>процентиль</a:t>
            </a:r>
            <a:r>
              <a:rPr lang="ru-RU" dirty="0"/>
              <a:t> по </a:t>
            </a:r>
            <a:r>
              <a:rPr lang="en-US" dirty="0" err="1"/>
              <a:t>CiteScore</a:t>
            </a:r>
            <a:r>
              <a:rPr lang="en-US" dirty="0"/>
              <a:t> (</a:t>
            </a:r>
            <a:r>
              <a:rPr lang="ru-RU" dirty="0" err="1"/>
              <a:t>СайтСкор</a:t>
            </a:r>
            <a:r>
              <a:rPr lang="ru-RU" dirty="0"/>
              <a:t>) не менее 50 хотя бы по одной из научных областей</a:t>
            </a:r>
            <a:r>
              <a:rPr lang="ru-RU" dirty="0" smtClean="0"/>
              <a:t>). </a:t>
            </a:r>
          </a:p>
          <a:p>
            <a:pPr lvl="0"/>
            <a:r>
              <a:rPr lang="ru-RU" dirty="0" smtClean="0"/>
              <a:t>Для </a:t>
            </a:r>
            <a:r>
              <a:rPr lang="ru-RU" dirty="0"/>
              <a:t>лиц, претендующих на ученые звания в области социальных и гуманитарных наук, учитываются также журналы, индексируемые в базе данных </a:t>
            </a:r>
            <a:r>
              <a:rPr lang="en-US" dirty="0"/>
              <a:t>Web of Science Core Collection (</a:t>
            </a:r>
            <a:r>
              <a:rPr lang="ru-RU" dirty="0"/>
              <a:t>Веб оф </a:t>
            </a:r>
            <a:r>
              <a:rPr lang="ru-RU" dirty="0" err="1"/>
              <a:t>Сайенс</a:t>
            </a:r>
            <a:r>
              <a:rPr lang="ru-RU" dirty="0"/>
              <a:t> Кор </a:t>
            </a:r>
            <a:r>
              <a:rPr lang="ru-RU" dirty="0" err="1"/>
              <a:t>Коллекшн</a:t>
            </a:r>
            <a:r>
              <a:rPr lang="ru-RU" dirty="0"/>
              <a:t>) (разделы </a:t>
            </a:r>
            <a:r>
              <a:rPr lang="en-US" dirty="0"/>
              <a:t>Arts and Humanities Citation Index (</a:t>
            </a:r>
            <a:r>
              <a:rPr lang="ru-RU" dirty="0"/>
              <a:t>Арт энд </a:t>
            </a:r>
            <a:r>
              <a:rPr lang="ru-RU" dirty="0" err="1"/>
              <a:t>Хьюманитис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Индекс), </a:t>
            </a:r>
            <a:r>
              <a:rPr lang="en-US" dirty="0"/>
              <a:t>Science Citation Index Expanded (</a:t>
            </a:r>
            <a:r>
              <a:rPr lang="ru-RU" dirty="0" err="1"/>
              <a:t>Сайенс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Индекс </a:t>
            </a:r>
            <a:r>
              <a:rPr lang="ru-RU" dirty="0" err="1"/>
              <a:t>Экспандид</a:t>
            </a:r>
            <a:r>
              <a:rPr lang="ru-RU" dirty="0"/>
              <a:t>), </a:t>
            </a:r>
            <a:r>
              <a:rPr lang="en-US" dirty="0"/>
              <a:t>Social Sciences Citation Index (</a:t>
            </a:r>
            <a:r>
              <a:rPr lang="ru-RU" dirty="0" err="1"/>
              <a:t>Сошиал</a:t>
            </a:r>
            <a:r>
              <a:rPr lang="ru-RU" dirty="0"/>
              <a:t> </a:t>
            </a:r>
            <a:r>
              <a:rPr lang="ru-RU" dirty="0" err="1"/>
              <a:t>Сайенсиз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Индекс)) компании </a:t>
            </a:r>
            <a:r>
              <a:rPr lang="en-US" dirty="0" err="1"/>
              <a:t>Clarivate</a:t>
            </a:r>
            <a:r>
              <a:rPr lang="en-US" dirty="0"/>
              <a:t> Analytics (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), а также журналы, входящие в базу </a:t>
            </a:r>
            <a:r>
              <a:rPr lang="en-US" dirty="0"/>
              <a:t>JSTOR (</a:t>
            </a:r>
            <a:r>
              <a:rPr lang="ru-RU" dirty="0"/>
              <a:t>ДЖЕЙСТОР);</a:t>
            </a:r>
          </a:p>
        </p:txBody>
      </p:sp>
    </p:spTree>
    <p:extLst>
      <p:ext uri="{BB962C8B-B14F-4D97-AF65-F5344CB8AC3E}">
        <p14:creationId xmlns:p14="http://schemas.microsoft.com/office/powerpoint/2010/main" val="422946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787208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Также необходимо наличие </a:t>
            </a:r>
            <a:r>
              <a:rPr lang="ru-RU" b="1" dirty="0" smtClean="0"/>
              <a:t>монографии</a:t>
            </a:r>
            <a:r>
              <a:rPr lang="ru-RU" dirty="0"/>
              <a:t>, рекомендованной Ученым советом и опубликованной после получения ученого звания ассоциированного профессора (доцента), (авторство составляет не менее 6 печатных листов), либо рекомендованного Ученым советом или Республиканским учебно-методическим советом или уполномоченным государственным органом </a:t>
            </a:r>
            <a:r>
              <a:rPr lang="ru-RU" b="1" dirty="0"/>
              <a:t>индивидуально написанного учебника </a:t>
            </a:r>
            <a:r>
              <a:rPr lang="ru-RU" dirty="0"/>
              <a:t>(издано за последние 5 лет, объем не менее 6 печатных листов, используется в образовательном процессе не менее 1 учебного года), </a:t>
            </a:r>
            <a:endParaRPr lang="ru-RU" dirty="0" smtClean="0"/>
          </a:p>
          <a:p>
            <a:r>
              <a:rPr lang="ru-RU" b="1" dirty="0" smtClean="0"/>
              <a:t>либо </a:t>
            </a:r>
            <a:r>
              <a:rPr lang="ru-RU" b="1" dirty="0"/>
              <a:t>3 лиц, </a:t>
            </a:r>
            <a:r>
              <a:rPr lang="ru-RU" dirty="0"/>
              <a:t>защитивших диссертации под его руководством и имеющих ученую степень (кандидата наук, доктора наук, доктора философии (</a:t>
            </a:r>
            <a:r>
              <a:rPr lang="ru-RU" dirty="0" err="1"/>
              <a:t>PhD</a:t>
            </a:r>
            <a:r>
              <a:rPr lang="ru-RU" dirty="0"/>
              <a:t>), доктора по профилю) или академическую степень доктора философии (</a:t>
            </a:r>
            <a:r>
              <a:rPr lang="ru-RU" dirty="0" err="1"/>
              <a:t>PhD</a:t>
            </a:r>
            <a:r>
              <a:rPr lang="ru-RU" dirty="0"/>
              <a:t>), доктора по профилю или степень доктора философии (</a:t>
            </a:r>
            <a:r>
              <a:rPr lang="ru-RU" dirty="0" err="1"/>
              <a:t>PhD</a:t>
            </a:r>
            <a:r>
              <a:rPr lang="ru-RU" dirty="0"/>
              <a:t>), доктора по профилю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endParaRPr lang="ru-RU" dirty="0"/>
          </a:p>
          <a:p>
            <a:r>
              <a:rPr lang="ru-RU" dirty="0"/>
              <a:t>В случае наличия 5-ти </a:t>
            </a:r>
            <a:r>
              <a:rPr lang="ru-RU" dirty="0" smtClean="0"/>
              <a:t>дополнительных научных </a:t>
            </a:r>
            <a:r>
              <a:rPr lang="ru-RU" dirty="0"/>
              <a:t>статей, </a:t>
            </a:r>
            <a:r>
              <a:rPr lang="ru-RU" dirty="0" smtClean="0"/>
              <a:t>которые </a:t>
            </a:r>
            <a:r>
              <a:rPr lang="ru-RU" dirty="0"/>
              <a:t>опубликованы в международных рецензируемых научных журналах (входящие в 1 и 2 квартиль по данным </a:t>
            </a:r>
            <a:r>
              <a:rPr lang="ru-RU" dirty="0" err="1"/>
              <a:t>Journal</a:t>
            </a:r>
            <a:r>
              <a:rPr lang="ru-RU" dirty="0"/>
              <a:t> </a:t>
            </a:r>
            <a:r>
              <a:rPr lang="ru-RU" dirty="0" err="1"/>
              <a:t>Citation</a:t>
            </a:r>
            <a:r>
              <a:rPr lang="ru-RU" dirty="0"/>
              <a:t> </a:t>
            </a:r>
            <a:r>
              <a:rPr lang="ru-RU" dirty="0" err="1"/>
              <a:t>Reports</a:t>
            </a:r>
            <a:r>
              <a:rPr lang="ru-RU" dirty="0"/>
              <a:t> (</a:t>
            </a:r>
            <a:r>
              <a:rPr lang="ru-RU" dirty="0" err="1"/>
              <a:t>Жорнал</a:t>
            </a:r>
            <a:r>
              <a:rPr lang="ru-RU" dirty="0"/>
              <a:t> </a:t>
            </a:r>
            <a:r>
              <a:rPr lang="ru-RU" dirty="0" err="1"/>
              <a:t>Цитэйшэн</a:t>
            </a:r>
            <a:r>
              <a:rPr lang="ru-RU" dirty="0"/>
              <a:t> </a:t>
            </a:r>
            <a:r>
              <a:rPr lang="ru-RU" dirty="0" err="1"/>
              <a:t>Репортс</a:t>
            </a:r>
            <a:r>
              <a:rPr lang="ru-RU" dirty="0"/>
              <a:t>) компании </a:t>
            </a:r>
            <a:r>
              <a:rPr lang="ru-RU" dirty="0" err="1"/>
              <a:t>Clarivate</a:t>
            </a:r>
            <a:r>
              <a:rPr lang="ru-RU" dirty="0"/>
              <a:t> </a:t>
            </a:r>
            <a:r>
              <a:rPr lang="ru-RU" dirty="0" err="1"/>
              <a:t>Analytics</a:t>
            </a:r>
            <a:r>
              <a:rPr lang="ru-RU" dirty="0"/>
              <a:t> (</a:t>
            </a:r>
            <a:r>
              <a:rPr lang="ru-RU" dirty="0" err="1"/>
              <a:t>Кларивэйт</a:t>
            </a:r>
            <a:r>
              <a:rPr lang="ru-RU" dirty="0"/>
              <a:t> </a:t>
            </a:r>
            <a:r>
              <a:rPr lang="ru-RU" dirty="0" err="1"/>
              <a:t>Аналитикс</a:t>
            </a:r>
            <a:r>
              <a:rPr lang="ru-RU" dirty="0"/>
              <a:t>) или имеющие в базе данных </a:t>
            </a:r>
            <a:r>
              <a:rPr lang="ru-RU" dirty="0" err="1"/>
              <a:t>Scopus</a:t>
            </a:r>
            <a:r>
              <a:rPr lang="ru-RU" dirty="0"/>
              <a:t> (</a:t>
            </a:r>
            <a:r>
              <a:rPr lang="ru-RU" dirty="0" err="1"/>
              <a:t>Скопус</a:t>
            </a:r>
            <a:r>
              <a:rPr lang="ru-RU" dirty="0"/>
              <a:t>) показатель </a:t>
            </a:r>
            <a:r>
              <a:rPr lang="ru-RU" dirty="0" err="1"/>
              <a:t>процентиль</a:t>
            </a:r>
            <a:r>
              <a:rPr lang="ru-RU" dirty="0"/>
              <a:t> по </a:t>
            </a:r>
            <a:r>
              <a:rPr lang="ru-RU" dirty="0" err="1"/>
              <a:t>CiteScore</a:t>
            </a:r>
            <a:r>
              <a:rPr lang="ru-RU" dirty="0"/>
              <a:t> (</a:t>
            </a:r>
            <a:r>
              <a:rPr lang="ru-RU" dirty="0" err="1"/>
              <a:t>СайтСкор</a:t>
            </a:r>
            <a:r>
              <a:rPr lang="ru-RU" dirty="0"/>
              <a:t>) не менее 50 хотя бы по одной из научных областей) выполнения требований </a:t>
            </a:r>
            <a:r>
              <a:rPr lang="ru-RU" dirty="0" smtClean="0"/>
              <a:t>предыдущего подпункта </a:t>
            </a:r>
            <a:r>
              <a:rPr lang="ru-RU" dirty="0"/>
              <a:t>не требуется.</a:t>
            </a:r>
          </a:p>
        </p:txBody>
      </p:sp>
    </p:spTree>
    <p:extLst>
      <p:ext uri="{BB962C8B-B14F-4D97-AF65-F5344CB8AC3E}">
        <p14:creationId xmlns:p14="http://schemas.microsoft.com/office/powerpoint/2010/main" val="151587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sz="3400" b="1" dirty="0" smtClean="0"/>
              <a:t>Что </a:t>
            </a:r>
            <a:r>
              <a:rPr lang="ru-RU" sz="3400" b="1" dirty="0"/>
              <a:t>значит оговорка «хотя бы по одной из научных областей</a:t>
            </a:r>
            <a:r>
              <a:rPr lang="ru-RU" sz="3400" b="1" dirty="0" smtClean="0"/>
              <a:t>»?</a:t>
            </a:r>
          </a:p>
          <a:p>
            <a:pPr marL="114300" indent="0">
              <a:buNone/>
            </a:pPr>
            <a:endParaRPr lang="ru-RU" sz="3400" dirty="0"/>
          </a:p>
          <a:p>
            <a:pPr marL="114300" indent="0">
              <a:buNone/>
            </a:pPr>
            <a:r>
              <a:rPr lang="ru-RU" sz="3400" dirty="0" smtClean="0"/>
              <a:t>Эта </a:t>
            </a:r>
            <a:r>
              <a:rPr lang="ru-RU" sz="3400" dirty="0"/>
              <a:t>оговорка указывает на то, что журнал может публиковать статьи по нескольким отраслям наук, и хотя бы по одной из них </a:t>
            </a:r>
            <a:r>
              <a:rPr lang="ru-RU" sz="3400" dirty="0" err="1"/>
              <a:t>процентиль</a:t>
            </a:r>
            <a:r>
              <a:rPr lang="ru-RU" sz="3400" dirty="0"/>
              <a:t> должен быть выше </a:t>
            </a:r>
            <a:r>
              <a:rPr lang="ru-RU" sz="3400" dirty="0" smtClean="0"/>
              <a:t>50 или 35 </a:t>
            </a:r>
            <a:r>
              <a:rPr lang="ru-RU" sz="3400" dirty="0"/>
              <a:t>(по другим отраслям любой другой ниже, хоть 0</a:t>
            </a:r>
            <a:r>
              <a:rPr lang="ru-RU" sz="3400" dirty="0" smtClean="0"/>
              <a:t>).</a:t>
            </a:r>
          </a:p>
          <a:p>
            <a:pPr marL="114300" indent="0">
              <a:buNone/>
            </a:pPr>
            <a:endParaRPr lang="ru-RU" sz="3400" dirty="0"/>
          </a:p>
          <a:p>
            <a:pPr marL="114300" indent="0">
              <a:buNone/>
            </a:pPr>
            <a:r>
              <a:rPr lang="ru-RU" sz="3400" b="1" dirty="0" smtClean="0"/>
              <a:t>Впрочем, авторам лучше искать журналы, по которым предметная область автора имеет высокий </a:t>
            </a:r>
            <a:r>
              <a:rPr lang="ru-RU" sz="3400" b="1" dirty="0" err="1" smtClean="0"/>
              <a:t>процентиль</a:t>
            </a:r>
            <a:r>
              <a:rPr lang="ru-RU" sz="3400" b="1" dirty="0" smtClean="0"/>
              <a:t>, чтобы не рисковать быть отвергнутыми экспертными советами!</a:t>
            </a:r>
            <a:endParaRPr lang="ru-RU" sz="3400" b="1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938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94</TotalTime>
  <Words>2018</Words>
  <Application>Microsoft Office PowerPoint</Application>
  <PresentationFormat>Экран (4:3)</PresentationFormat>
  <Paragraphs>166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Соседство</vt:lpstr>
      <vt:lpstr>Онлайн-семинар «Основные требования к публикациям преподавателей и докторантов»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Журналы, рекомендованные ККСОН МОН РК для публикации основных результатов научных исследований, например, по экономике, включают в себя следующие:</vt:lpstr>
      <vt:lpstr>Журналы, рекомендованные ККСОН МОН РК для публикации основных результатов научных исследований, также включают в себя следующие:</vt:lpstr>
      <vt:lpstr>Все статьи должны соответствовать области наук, в которой претендент собирается получить ученое звание. Вот описание групп наук для  Скопуса:</vt:lpstr>
      <vt:lpstr>Не видите свою отрасль науки? Значит, она входит внутрь одной из групп. Например, группа 3300 «Social Sciences» включает следующие группы:</vt:lpstr>
      <vt:lpstr>Коллеги, всегда проверяйте:</vt:lpstr>
      <vt:lpstr>Коллеги, всегда проверяйте:</vt:lpstr>
      <vt:lpstr>Презентация PowerPoint</vt:lpstr>
      <vt:lpstr>Презентация PowerPoint</vt:lpstr>
      <vt:lpstr>Презентация PowerPoint</vt:lpstr>
      <vt:lpstr>Пожелания:</vt:lpstr>
      <vt:lpstr>ВЫВОД:</vt:lpstr>
      <vt:lpstr>  Спасибо за внимание!</vt:lpstr>
    </vt:vector>
  </TitlesOfParts>
  <Company>KEU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"Работа преподавателя с международными базами журналов"</dc:title>
  <dc:creator>Student</dc:creator>
  <cp:lastModifiedBy>Таубаев</cp:lastModifiedBy>
  <cp:revision>16</cp:revision>
  <dcterms:created xsi:type="dcterms:W3CDTF">2019-03-14T07:29:47Z</dcterms:created>
  <dcterms:modified xsi:type="dcterms:W3CDTF">2020-04-17T07:20:40Z</dcterms:modified>
</cp:coreProperties>
</file>